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handoutMasterIdLst>
    <p:handoutMasterId r:id="rId42"/>
  </p:handoutMasterIdLst>
  <p:sldIdLst>
    <p:sldId id="393" r:id="rId2"/>
    <p:sldId id="556" r:id="rId3"/>
    <p:sldId id="557" r:id="rId4"/>
    <p:sldId id="558" r:id="rId5"/>
    <p:sldId id="559" r:id="rId6"/>
    <p:sldId id="562" r:id="rId7"/>
    <p:sldId id="563" r:id="rId8"/>
    <p:sldId id="561" r:id="rId9"/>
    <p:sldId id="910" r:id="rId10"/>
    <p:sldId id="912" r:id="rId11"/>
    <p:sldId id="913" r:id="rId12"/>
    <p:sldId id="914" r:id="rId13"/>
    <p:sldId id="915" r:id="rId14"/>
    <p:sldId id="906" r:id="rId15"/>
    <p:sldId id="917" r:id="rId16"/>
    <p:sldId id="918" r:id="rId17"/>
    <p:sldId id="919" r:id="rId18"/>
    <p:sldId id="920" r:id="rId19"/>
    <p:sldId id="921" r:id="rId20"/>
    <p:sldId id="923" r:id="rId21"/>
    <p:sldId id="922" r:id="rId22"/>
    <p:sldId id="567" r:id="rId23"/>
    <p:sldId id="568" r:id="rId24"/>
    <p:sldId id="570" r:id="rId25"/>
    <p:sldId id="571" r:id="rId26"/>
    <p:sldId id="897" r:id="rId27"/>
    <p:sldId id="892" r:id="rId28"/>
    <p:sldId id="583" r:id="rId29"/>
    <p:sldId id="584" r:id="rId30"/>
    <p:sldId id="585" r:id="rId31"/>
    <p:sldId id="586" r:id="rId32"/>
    <p:sldId id="587" r:id="rId33"/>
    <p:sldId id="894" r:id="rId34"/>
    <p:sldId id="895" r:id="rId35"/>
    <p:sldId id="588" r:id="rId36"/>
    <p:sldId id="595" r:id="rId37"/>
    <p:sldId id="924" r:id="rId38"/>
    <p:sldId id="603" r:id="rId39"/>
    <p:sldId id="888" r:id="rId40"/>
  </p:sldIdLst>
  <p:sldSz cx="12188825" cy="6858000"/>
  <p:notesSz cx="7010400" cy="9296400"/>
  <p:custDataLst>
    <p:tags r:id="rId43"/>
  </p:custDataLst>
  <p:defaultTextStyle>
    <a:defPPr>
      <a:defRPr lang="en-US"/>
    </a:defPPr>
    <a:lvl1pPr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1pPr>
    <a:lvl2pPr marL="609468"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2pPr>
    <a:lvl3pPr marL="1218936"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3pPr>
    <a:lvl4pPr marL="1828404"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4pPr>
    <a:lvl5pPr marL="2437872"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5pPr>
    <a:lvl6pPr marL="3047340" algn="l" defTabSz="1218936" rtl="0" eaLnBrk="1" latinLnBrk="0" hangingPunct="1">
      <a:defRPr sz="4300" kern="1200">
        <a:solidFill>
          <a:schemeClr val="tx1"/>
        </a:solidFill>
        <a:latin typeface="Tahoma" pitchFamily="-112" charset="0"/>
        <a:ea typeface="ＭＳ Ｐゴシック" pitchFamily="-112" charset="-128"/>
        <a:cs typeface="+mn-cs"/>
      </a:defRPr>
    </a:lvl6pPr>
    <a:lvl7pPr marL="3656808" algn="l" defTabSz="1218936" rtl="0" eaLnBrk="1" latinLnBrk="0" hangingPunct="1">
      <a:defRPr sz="4300" kern="1200">
        <a:solidFill>
          <a:schemeClr val="tx1"/>
        </a:solidFill>
        <a:latin typeface="Tahoma" pitchFamily="-112" charset="0"/>
        <a:ea typeface="ＭＳ Ｐゴシック" pitchFamily="-112" charset="-128"/>
        <a:cs typeface="+mn-cs"/>
      </a:defRPr>
    </a:lvl7pPr>
    <a:lvl8pPr marL="4266275" algn="l" defTabSz="1218936" rtl="0" eaLnBrk="1" latinLnBrk="0" hangingPunct="1">
      <a:defRPr sz="4300" kern="1200">
        <a:solidFill>
          <a:schemeClr val="tx1"/>
        </a:solidFill>
        <a:latin typeface="Tahoma" pitchFamily="-112" charset="0"/>
        <a:ea typeface="ＭＳ Ｐゴシック" pitchFamily="-112" charset="-128"/>
        <a:cs typeface="+mn-cs"/>
      </a:defRPr>
    </a:lvl8pPr>
    <a:lvl9pPr marL="4875744" algn="l" defTabSz="1218936" rtl="0" eaLnBrk="1" latinLnBrk="0" hangingPunct="1">
      <a:defRPr sz="4300" kern="1200">
        <a:solidFill>
          <a:schemeClr val="tx1"/>
        </a:solidFill>
        <a:latin typeface="Tahoma" pitchFamily="-112" charset="0"/>
        <a:ea typeface="ＭＳ Ｐゴシック" pitchFamily="-112" charset="-128"/>
        <a:cs typeface="+mn-cs"/>
      </a:defRPr>
    </a:lvl9pPr>
  </p:defaultTextStyle>
  <p:extLst>
    <p:ext uri="{EFAFB233-063F-42B5-8137-9DF3F51BA10A}">
      <p15:sldGuideLst xmlns:p15="http://schemas.microsoft.com/office/powerpoint/2012/main">
        <p15:guide id="1" orient="horz">
          <p15:clr>
            <a:srgbClr val="A4A3A4"/>
          </p15:clr>
        </p15:guide>
        <p15:guide id="2" pos="43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pcey, Joe" initials="HJ" lastIdx="74" clrIdx="0">
    <p:extLst>
      <p:ext uri="{19B8F6BF-5375-455C-9EA6-DF929625EA0E}">
        <p15:presenceInfo xmlns:p15="http://schemas.microsoft.com/office/powerpoint/2012/main" userId="S-1-5-21-3530618289-4130249674-1136526561-321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790"/>
    <a:srgbClr val="1F3B62"/>
    <a:srgbClr val="3769AC"/>
    <a:srgbClr val="FFFF99"/>
    <a:srgbClr val="FFFFFF"/>
    <a:srgbClr val="99CCFF"/>
    <a:srgbClr val="428C8A"/>
    <a:srgbClr val="7575FF"/>
    <a:srgbClr val="6666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23" autoAdjust="0"/>
    <p:restoredTop sz="75478" autoAdjust="0"/>
  </p:normalViewPr>
  <p:slideViewPr>
    <p:cSldViewPr>
      <p:cViewPr varScale="1">
        <p:scale>
          <a:sx n="79" d="100"/>
          <a:sy n="79" d="100"/>
        </p:scale>
        <p:origin x="1437" y="37"/>
      </p:cViewPr>
      <p:guideLst>
        <p:guide orient="horz"/>
        <p:guide pos="4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78" d="100"/>
          <a:sy n="78" d="100"/>
        </p:scale>
        <p:origin x="-1308"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B9C28B-3B8C-4A46-8F1F-DF6D8AB361A6}" type="doc">
      <dgm:prSet loTypeId="urn:microsoft.com/office/officeart/2008/layout/CaptionedPictures" loCatId="picture" qsTypeId="urn:microsoft.com/office/officeart/2005/8/quickstyle/3d3" qsCatId="3D" csTypeId="urn:microsoft.com/office/officeart/2005/8/colors/accent2_2" csCatId="accent2" phldr="1"/>
      <dgm:spPr/>
      <dgm:t>
        <a:bodyPr/>
        <a:lstStyle/>
        <a:p>
          <a:endParaRPr lang="en-CA"/>
        </a:p>
      </dgm:t>
    </dgm:pt>
    <dgm:pt modelId="{EA8F04FA-52B1-4265-A269-D4FBD0EF666D}">
      <dgm:prSet custT="1"/>
      <dgm:spPr/>
      <dgm:t>
        <a:bodyPr/>
        <a:lstStyle/>
        <a:p>
          <a:pPr rtl="0"/>
          <a:r>
            <a:rPr lang="en-US" sz="1000" b="1" dirty="0" smtClean="0">
              <a:latin typeface="+mn-lt"/>
              <a:ea typeface="ＭＳ Ｐゴシック" pitchFamily="-112" charset="-128"/>
              <a:cs typeface="+mn-cs"/>
            </a:rPr>
            <a:t>Simulation captures a ‘1’ while silicon produces either a ‘1’ or ‘0’</a:t>
          </a:r>
          <a:endParaRPr lang="en-CA" sz="1000" b="1" dirty="0">
            <a:latin typeface="+mn-lt"/>
          </a:endParaRPr>
        </a:p>
      </dgm:t>
    </dgm:pt>
    <dgm:pt modelId="{CC6DE1A0-F4E9-458C-85F2-FD05E3A7E061}" type="parTrans" cxnId="{B87F72EA-2A9D-4412-8308-E2624B80F3B1}">
      <dgm:prSet/>
      <dgm:spPr/>
      <dgm:t>
        <a:bodyPr/>
        <a:lstStyle/>
        <a:p>
          <a:endParaRPr lang="en-CA"/>
        </a:p>
      </dgm:t>
    </dgm:pt>
    <dgm:pt modelId="{37E55EB2-E5A8-4A55-A9A9-70FD477786B4}" type="sibTrans" cxnId="{B87F72EA-2A9D-4412-8308-E2624B80F3B1}">
      <dgm:prSet/>
      <dgm:spPr/>
      <dgm:t>
        <a:bodyPr/>
        <a:lstStyle/>
        <a:p>
          <a:endParaRPr lang="en-CA"/>
        </a:p>
      </dgm:t>
    </dgm:pt>
    <dgm:pt modelId="{628513CE-CE22-43E9-AB03-EAA34ADF24E7}">
      <dgm:prSet custT="1"/>
      <dgm:spPr/>
      <dgm:t>
        <a:bodyPr/>
        <a:lstStyle/>
        <a:p>
          <a:pPr rtl="0"/>
          <a:r>
            <a:rPr lang="en-US" sz="1000" b="1" dirty="0" smtClean="0">
              <a:latin typeface="+mn-lt"/>
              <a:ea typeface="ＭＳ Ｐゴシック" pitchFamily="-112" charset="-128"/>
              <a:cs typeface="+mn-cs"/>
            </a:rPr>
            <a:t>Simulation captures a ‘0’ while silicon produces either a ‘1’ or ‘0’</a:t>
          </a:r>
          <a:endParaRPr lang="en-CA" sz="1000" b="1" dirty="0">
            <a:latin typeface="+mn-lt"/>
          </a:endParaRPr>
        </a:p>
      </dgm:t>
    </dgm:pt>
    <dgm:pt modelId="{C14BF4DD-3C0F-44AC-9A56-0B9BFFFA449F}" type="sibTrans" cxnId="{D933C5FA-EF76-467F-98C3-987B4ACFC25B}">
      <dgm:prSet/>
      <dgm:spPr/>
      <dgm:t>
        <a:bodyPr/>
        <a:lstStyle/>
        <a:p>
          <a:endParaRPr lang="en-CA"/>
        </a:p>
      </dgm:t>
    </dgm:pt>
    <dgm:pt modelId="{E706AF86-B713-4424-8B35-164D18A84E02}" type="parTrans" cxnId="{D933C5FA-EF76-467F-98C3-987B4ACFC25B}">
      <dgm:prSet/>
      <dgm:spPr/>
      <dgm:t>
        <a:bodyPr/>
        <a:lstStyle/>
        <a:p>
          <a:endParaRPr lang="en-CA"/>
        </a:p>
      </dgm:t>
    </dgm:pt>
    <dgm:pt modelId="{F277BB9D-6689-49CD-87A4-56FEC4C0B06A}">
      <dgm:prSet custT="1"/>
      <dgm:spPr/>
      <dgm:t>
        <a:bodyPr/>
        <a:lstStyle/>
        <a:p>
          <a:pPr rtl="0"/>
          <a:r>
            <a:rPr lang="en-CA" sz="1000" b="1" dirty="0" smtClean="0"/>
            <a:t>CDC signals are subject </a:t>
          </a:r>
          <a:br>
            <a:rPr lang="en-CA" sz="1000" b="1" dirty="0" smtClean="0"/>
          </a:br>
          <a:r>
            <a:rPr lang="en-CA" sz="1000" b="1" dirty="0" smtClean="0"/>
            <a:t>to metastability when </a:t>
          </a:r>
          <a:br>
            <a:rPr lang="en-CA" sz="1000" b="1" dirty="0" smtClean="0"/>
          </a:br>
          <a:r>
            <a:rPr lang="en-CA" sz="1000" b="1" dirty="0" smtClean="0"/>
            <a:t>timing violations occur</a:t>
          </a:r>
        </a:p>
      </dgm:t>
    </dgm:pt>
    <dgm:pt modelId="{C0488791-E801-4EE7-A658-D39BDA7EA991}" type="sibTrans" cxnId="{71FD32E1-0542-4814-B857-BFC09468D7D1}">
      <dgm:prSet/>
      <dgm:spPr/>
      <dgm:t>
        <a:bodyPr/>
        <a:lstStyle/>
        <a:p>
          <a:endParaRPr lang="en-CA"/>
        </a:p>
      </dgm:t>
    </dgm:pt>
    <dgm:pt modelId="{5DD2E754-CD9B-423A-B80C-73394C75069D}" type="parTrans" cxnId="{71FD32E1-0542-4814-B857-BFC09468D7D1}">
      <dgm:prSet/>
      <dgm:spPr/>
      <dgm:t>
        <a:bodyPr/>
        <a:lstStyle/>
        <a:p>
          <a:endParaRPr lang="en-CA"/>
        </a:p>
      </dgm:t>
    </dgm:pt>
    <dgm:pt modelId="{F553F312-8E17-42E4-9F08-55A03421BE93}">
      <dgm:prSet custT="1"/>
      <dgm:spPr/>
      <dgm:t>
        <a:bodyPr/>
        <a:lstStyle/>
        <a:p>
          <a:pPr rtl="0"/>
          <a:endParaRPr lang="en-CA" sz="1000" b="1" dirty="0" smtClean="0"/>
        </a:p>
      </dgm:t>
    </dgm:pt>
    <dgm:pt modelId="{84BBCE81-3896-4E68-B3AB-91F41E0A7805}" type="sibTrans" cxnId="{69A9D99F-B413-46B3-9D24-CFBBD1859422}">
      <dgm:prSet/>
      <dgm:spPr/>
      <dgm:t>
        <a:bodyPr/>
        <a:lstStyle/>
        <a:p>
          <a:endParaRPr lang="en-CA"/>
        </a:p>
      </dgm:t>
    </dgm:pt>
    <dgm:pt modelId="{04BFA7CE-07B5-4529-992C-5C9349E70EC2}" type="parTrans" cxnId="{69A9D99F-B413-46B3-9D24-CFBBD1859422}">
      <dgm:prSet/>
      <dgm:spPr/>
      <dgm:t>
        <a:bodyPr/>
        <a:lstStyle/>
        <a:p>
          <a:endParaRPr lang="en-CA"/>
        </a:p>
      </dgm:t>
    </dgm:pt>
    <dgm:pt modelId="{6134E1F2-A3BD-4E8C-BFD1-C5E489D162BE}">
      <dgm:prSet custT="1"/>
      <dgm:spPr/>
      <dgm:t>
        <a:bodyPr/>
        <a:lstStyle/>
        <a:p>
          <a:pPr rtl="0"/>
          <a:endParaRPr lang="en-CA" sz="1000" b="1" dirty="0"/>
        </a:p>
      </dgm:t>
    </dgm:pt>
    <dgm:pt modelId="{2AA35CD1-5580-4230-810E-12DE840D7404}" type="sibTrans" cxnId="{C0C4C12B-8735-4CE5-BC58-B80FFBE617B5}">
      <dgm:prSet/>
      <dgm:spPr/>
      <dgm:t>
        <a:bodyPr/>
        <a:lstStyle/>
        <a:p>
          <a:endParaRPr lang="en-CA"/>
        </a:p>
      </dgm:t>
    </dgm:pt>
    <dgm:pt modelId="{AC15BFBD-33BD-4CA6-9A4C-2BBC1B236AE6}" type="parTrans" cxnId="{C0C4C12B-8735-4CE5-BC58-B80FFBE617B5}">
      <dgm:prSet/>
      <dgm:spPr/>
      <dgm:t>
        <a:bodyPr/>
        <a:lstStyle/>
        <a:p>
          <a:endParaRPr lang="en-CA"/>
        </a:p>
      </dgm:t>
    </dgm:pt>
    <dgm:pt modelId="{321AD2ED-F23D-4A16-9C11-3C10174D6A5D}">
      <dgm:prSet custT="1"/>
      <dgm:spPr/>
      <dgm:t>
        <a:bodyPr/>
        <a:lstStyle/>
        <a:p>
          <a:pPr rtl="0"/>
          <a:endParaRPr lang="en-CA" sz="1000" b="1" dirty="0"/>
        </a:p>
      </dgm:t>
    </dgm:pt>
    <dgm:pt modelId="{5BED75DB-C024-4F5F-AD58-43FA459BEB9D}" type="sibTrans" cxnId="{AAF3594B-3A9B-4888-A0BB-1C84D34D5241}">
      <dgm:prSet/>
      <dgm:spPr/>
      <dgm:t>
        <a:bodyPr/>
        <a:lstStyle/>
        <a:p>
          <a:endParaRPr lang="en-CA"/>
        </a:p>
      </dgm:t>
    </dgm:pt>
    <dgm:pt modelId="{763DB6DA-1448-4BB2-AD16-3DC727F859F0}" type="parTrans" cxnId="{AAF3594B-3A9B-4888-A0BB-1C84D34D5241}">
      <dgm:prSet/>
      <dgm:spPr/>
      <dgm:t>
        <a:bodyPr/>
        <a:lstStyle/>
        <a:p>
          <a:endParaRPr lang="en-CA"/>
        </a:p>
      </dgm:t>
    </dgm:pt>
    <dgm:pt modelId="{A5F6BFDA-6058-45C8-81E6-229BC11A2761}" type="pres">
      <dgm:prSet presAssocID="{E8B9C28B-3B8C-4A46-8F1F-DF6D8AB361A6}" presName="Name0" presStyleCnt="0">
        <dgm:presLayoutVars>
          <dgm:chMax/>
          <dgm:chPref/>
          <dgm:dir/>
        </dgm:presLayoutVars>
      </dgm:prSet>
      <dgm:spPr/>
      <dgm:t>
        <a:bodyPr/>
        <a:lstStyle/>
        <a:p>
          <a:endParaRPr lang="en-CA"/>
        </a:p>
      </dgm:t>
    </dgm:pt>
    <dgm:pt modelId="{D2C5F1BD-D9D3-4330-9364-5BBB889CAEC4}" type="pres">
      <dgm:prSet presAssocID="{F553F312-8E17-42E4-9F08-55A03421BE93}" presName="composite" presStyleCnt="0">
        <dgm:presLayoutVars>
          <dgm:chMax val="1"/>
          <dgm:chPref val="1"/>
        </dgm:presLayoutVars>
      </dgm:prSet>
      <dgm:spPr/>
    </dgm:pt>
    <dgm:pt modelId="{8831E61F-A416-4151-8509-748AC86700EB}" type="pres">
      <dgm:prSet presAssocID="{F553F312-8E17-42E4-9F08-55A03421BE93}" presName="Accent" presStyleLbl="trAlignAcc1" presStyleIdx="0" presStyleCnt="3" custScaleY="125462" custLinFactNeighborX="1381" custLinFactNeighborY="-5586">
        <dgm:presLayoutVars>
          <dgm:chMax val="0"/>
          <dgm:chPref val="0"/>
        </dgm:presLayoutVars>
      </dgm:prSet>
      <dgm:spPr/>
    </dgm:pt>
    <dgm:pt modelId="{4931537C-7AB4-4404-B6D1-A7C63B369C29}" type="pres">
      <dgm:prSet presAssocID="{F553F312-8E17-42E4-9F08-55A03421BE93}" presName="Image" presStyleLbl="alignImgPlace1" presStyleIdx="0" presStyleCnt="3" custLinFactNeighborX="2344">
        <dgm:presLayoutVars>
          <dgm:chMax val="0"/>
          <dgm:chPref val="0"/>
        </dgm:presLayoutVars>
      </dgm:prSet>
      <dgm:spPr>
        <a:blipFill rotWithShape="1">
          <a:blip xmlns:r="http://schemas.openxmlformats.org/officeDocument/2006/relationships" r:embed="rId1">
            <a:extLst>
              <a:ext uri="{28A0092B-C50C-407E-A947-70E740481C1C}">
                <a14:useLocalDpi xmlns:a14="http://schemas.microsoft.com/office/drawing/2010/main"/>
              </a:ext>
            </a:extLst>
          </a:blip>
          <a:stretch>
            <a:fillRect/>
          </a:stretch>
        </a:blipFill>
      </dgm:spPr>
      <dgm:t>
        <a:bodyPr/>
        <a:lstStyle/>
        <a:p>
          <a:endParaRPr lang="en-CA"/>
        </a:p>
      </dgm:t>
    </dgm:pt>
    <dgm:pt modelId="{E9010271-175C-4A4C-882E-E0882711A405}" type="pres">
      <dgm:prSet presAssocID="{F553F312-8E17-42E4-9F08-55A03421BE93}" presName="ChildComposite" presStyleCnt="0"/>
      <dgm:spPr/>
    </dgm:pt>
    <dgm:pt modelId="{62E1AC12-E75D-499D-AD55-9A36E22CF1DF}" type="pres">
      <dgm:prSet presAssocID="{F553F312-8E17-42E4-9F08-55A03421BE93}" presName="Child" presStyleLbl="node1" presStyleIdx="0" presStyleCnt="3" custScaleX="102103" custLinFactNeighborX="2851" custLinFactNeighborY="-3216">
        <dgm:presLayoutVars>
          <dgm:chMax val="0"/>
          <dgm:chPref val="0"/>
          <dgm:bulletEnabled val="1"/>
        </dgm:presLayoutVars>
      </dgm:prSet>
      <dgm:spPr/>
      <dgm:t>
        <a:bodyPr/>
        <a:lstStyle/>
        <a:p>
          <a:endParaRPr lang="en-CA"/>
        </a:p>
      </dgm:t>
    </dgm:pt>
    <dgm:pt modelId="{C0AC4E16-E2BD-4FEF-B997-CF91BA9B549E}" type="pres">
      <dgm:prSet presAssocID="{F553F312-8E17-42E4-9F08-55A03421BE93}" presName="Parent" presStyleLbl="revTx" presStyleIdx="0" presStyleCnt="3" custLinFactNeighborX="-64" custLinFactNeighborY="48341">
        <dgm:presLayoutVars>
          <dgm:chMax val="1"/>
          <dgm:chPref val="0"/>
          <dgm:bulletEnabled val="1"/>
        </dgm:presLayoutVars>
      </dgm:prSet>
      <dgm:spPr/>
      <dgm:t>
        <a:bodyPr/>
        <a:lstStyle/>
        <a:p>
          <a:endParaRPr lang="en-CA"/>
        </a:p>
      </dgm:t>
    </dgm:pt>
    <dgm:pt modelId="{5223407B-F29D-41DB-B920-0A10A80679C8}" type="pres">
      <dgm:prSet presAssocID="{84BBCE81-3896-4E68-B3AB-91F41E0A7805}" presName="sibTrans" presStyleCnt="0"/>
      <dgm:spPr/>
    </dgm:pt>
    <dgm:pt modelId="{1BC6F9FE-5735-40F7-85AF-0D485834B6E9}" type="pres">
      <dgm:prSet presAssocID="{6134E1F2-A3BD-4E8C-BFD1-C5E489D162BE}" presName="composite" presStyleCnt="0">
        <dgm:presLayoutVars>
          <dgm:chMax val="1"/>
          <dgm:chPref val="1"/>
        </dgm:presLayoutVars>
      </dgm:prSet>
      <dgm:spPr/>
    </dgm:pt>
    <dgm:pt modelId="{93B2B56D-C3CE-43D7-A5ED-EB4C25F6E91E}" type="pres">
      <dgm:prSet presAssocID="{6134E1F2-A3BD-4E8C-BFD1-C5E489D162BE}" presName="Accent" presStyleLbl="trAlignAcc1" presStyleIdx="1" presStyleCnt="3" custScaleY="125462">
        <dgm:presLayoutVars>
          <dgm:chMax val="0"/>
          <dgm:chPref val="0"/>
        </dgm:presLayoutVars>
      </dgm:prSet>
      <dgm:spPr/>
      <dgm:t>
        <a:bodyPr/>
        <a:lstStyle/>
        <a:p>
          <a:endParaRPr lang="en-CA"/>
        </a:p>
      </dgm:t>
    </dgm:pt>
    <dgm:pt modelId="{EE504780-CA35-41F1-BB3B-BCD61E0C4053}" type="pres">
      <dgm:prSet presAssocID="{6134E1F2-A3BD-4E8C-BFD1-C5E489D162BE}" presName="Image" presStyleLbl="alignImgPlace1" presStyleIdx="1" presStyleCnt="3" custLinFactNeighborX="-13" custLinFactNeighborY="-948">
        <dgm:presLayoutVars>
          <dgm:chMax val="0"/>
          <dgm:chPref val="0"/>
        </dgm:presLayoutVars>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a:noFill/>
        </a:ln>
      </dgm:spPr>
      <dgm:t>
        <a:bodyPr/>
        <a:lstStyle/>
        <a:p>
          <a:endParaRPr lang="en-CA"/>
        </a:p>
      </dgm:t>
    </dgm:pt>
    <dgm:pt modelId="{CF65575E-297E-4393-919E-ECF1BBEDB756}" type="pres">
      <dgm:prSet presAssocID="{6134E1F2-A3BD-4E8C-BFD1-C5E489D162BE}" presName="ChildComposite" presStyleCnt="0"/>
      <dgm:spPr/>
    </dgm:pt>
    <dgm:pt modelId="{9E2024FF-71EC-4721-A8C8-3236F2E1831F}" type="pres">
      <dgm:prSet presAssocID="{6134E1F2-A3BD-4E8C-BFD1-C5E489D162BE}" presName="Child" presStyleLbl="node1" presStyleIdx="1" presStyleCnt="3" custScaleX="103542" custLinFactNeighborY="-3931">
        <dgm:presLayoutVars>
          <dgm:chMax val="0"/>
          <dgm:chPref val="0"/>
          <dgm:bulletEnabled val="1"/>
        </dgm:presLayoutVars>
      </dgm:prSet>
      <dgm:spPr/>
      <dgm:t>
        <a:bodyPr/>
        <a:lstStyle/>
        <a:p>
          <a:endParaRPr lang="en-CA"/>
        </a:p>
      </dgm:t>
    </dgm:pt>
    <dgm:pt modelId="{56FEE505-9C68-451F-8389-C13C442B336F}" type="pres">
      <dgm:prSet presAssocID="{6134E1F2-A3BD-4E8C-BFD1-C5E489D162BE}" presName="Parent" presStyleLbl="revTx" presStyleIdx="1" presStyleCnt="3" custLinFactNeighborX="-64" custLinFactNeighborY="48341">
        <dgm:presLayoutVars>
          <dgm:chMax val="1"/>
          <dgm:chPref val="0"/>
          <dgm:bulletEnabled val="1"/>
        </dgm:presLayoutVars>
      </dgm:prSet>
      <dgm:spPr/>
      <dgm:t>
        <a:bodyPr/>
        <a:lstStyle/>
        <a:p>
          <a:endParaRPr lang="en-CA"/>
        </a:p>
      </dgm:t>
    </dgm:pt>
    <dgm:pt modelId="{3E771724-94B3-4708-9C0A-1D2CC60EAA57}" type="pres">
      <dgm:prSet presAssocID="{2AA35CD1-5580-4230-810E-12DE840D7404}" presName="sibTrans" presStyleCnt="0"/>
      <dgm:spPr/>
    </dgm:pt>
    <dgm:pt modelId="{7F1F94AB-CFC4-4CCE-AB60-5409034505BC}" type="pres">
      <dgm:prSet presAssocID="{321AD2ED-F23D-4A16-9C11-3C10174D6A5D}" presName="composite" presStyleCnt="0">
        <dgm:presLayoutVars>
          <dgm:chMax val="1"/>
          <dgm:chPref val="1"/>
        </dgm:presLayoutVars>
      </dgm:prSet>
      <dgm:spPr/>
    </dgm:pt>
    <dgm:pt modelId="{2C3C7DF6-4BF7-490F-9544-6994686C1F06}" type="pres">
      <dgm:prSet presAssocID="{321AD2ED-F23D-4A16-9C11-3C10174D6A5D}" presName="Accent" presStyleLbl="trAlignAcc1" presStyleIdx="2" presStyleCnt="3" custScaleY="125462" custLinFactNeighborY="-209">
        <dgm:presLayoutVars>
          <dgm:chMax val="0"/>
          <dgm:chPref val="0"/>
        </dgm:presLayoutVars>
      </dgm:prSet>
      <dgm:spPr/>
    </dgm:pt>
    <dgm:pt modelId="{1869E5A5-7C9A-45CA-99D9-24BF20567FD9}" type="pres">
      <dgm:prSet presAssocID="{321AD2ED-F23D-4A16-9C11-3C10174D6A5D}" presName="Image" presStyleLbl="alignImgPlace1" presStyleIdx="2" presStyleCnt="3" custLinFactNeighborX="782" custLinFactNeighborY="-948">
        <dgm:presLayoutVars>
          <dgm:chMax val="0"/>
          <dgm:chPref val="0"/>
        </dgm:presLayoutVars>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t>
        <a:bodyPr/>
        <a:lstStyle/>
        <a:p>
          <a:endParaRPr lang="en-CA"/>
        </a:p>
      </dgm:t>
    </dgm:pt>
    <dgm:pt modelId="{535CF072-C284-481A-822C-FBAC512DDD23}" type="pres">
      <dgm:prSet presAssocID="{321AD2ED-F23D-4A16-9C11-3C10174D6A5D}" presName="ChildComposite" presStyleCnt="0"/>
      <dgm:spPr/>
    </dgm:pt>
    <dgm:pt modelId="{DC3B506A-F465-4303-ABEC-2587DF942EEB}" type="pres">
      <dgm:prSet presAssocID="{321AD2ED-F23D-4A16-9C11-3C10174D6A5D}" presName="Child" presStyleLbl="node1" presStyleIdx="2" presStyleCnt="3" custLinFactNeighborX="220" custLinFactNeighborY="-3931">
        <dgm:presLayoutVars>
          <dgm:chMax val="0"/>
          <dgm:chPref val="0"/>
          <dgm:bulletEnabled val="1"/>
        </dgm:presLayoutVars>
      </dgm:prSet>
      <dgm:spPr/>
      <dgm:t>
        <a:bodyPr/>
        <a:lstStyle/>
        <a:p>
          <a:endParaRPr lang="en-CA"/>
        </a:p>
      </dgm:t>
    </dgm:pt>
    <dgm:pt modelId="{3A70EE48-1AC1-4127-9DC1-B11158ED4171}" type="pres">
      <dgm:prSet presAssocID="{321AD2ED-F23D-4A16-9C11-3C10174D6A5D}" presName="Parent" presStyleLbl="revTx" presStyleIdx="2" presStyleCnt="3" custLinFactNeighborX="-2861" custLinFactNeighborY="46175">
        <dgm:presLayoutVars>
          <dgm:chMax val="1"/>
          <dgm:chPref val="0"/>
          <dgm:bulletEnabled val="1"/>
        </dgm:presLayoutVars>
      </dgm:prSet>
      <dgm:spPr/>
      <dgm:t>
        <a:bodyPr/>
        <a:lstStyle/>
        <a:p>
          <a:endParaRPr lang="en-CA"/>
        </a:p>
      </dgm:t>
    </dgm:pt>
  </dgm:ptLst>
  <dgm:cxnLst>
    <dgm:cxn modelId="{D933C5FA-EF76-467F-98C3-987B4ACFC25B}" srcId="{321AD2ED-F23D-4A16-9C11-3C10174D6A5D}" destId="{628513CE-CE22-43E9-AB03-EAA34ADF24E7}" srcOrd="0" destOrd="0" parTransId="{E706AF86-B713-4424-8B35-164D18A84E02}" sibTransId="{C14BF4DD-3C0F-44AC-9A56-0B9BFFFA449F}"/>
    <dgm:cxn modelId="{6365EF67-23D8-4825-A264-38056D92AFDF}" type="presOf" srcId="{EA8F04FA-52B1-4265-A269-D4FBD0EF666D}" destId="{9E2024FF-71EC-4721-A8C8-3236F2E1831F}" srcOrd="0" destOrd="0" presId="urn:microsoft.com/office/officeart/2008/layout/CaptionedPictures"/>
    <dgm:cxn modelId="{1B6B2936-DF4C-4230-A21A-72E1804B35C1}" type="presOf" srcId="{6134E1F2-A3BD-4E8C-BFD1-C5E489D162BE}" destId="{56FEE505-9C68-451F-8389-C13C442B336F}" srcOrd="0" destOrd="0" presId="urn:microsoft.com/office/officeart/2008/layout/CaptionedPictures"/>
    <dgm:cxn modelId="{B9F724BF-08E5-4223-B5A7-978E1276461D}" type="presOf" srcId="{628513CE-CE22-43E9-AB03-EAA34ADF24E7}" destId="{DC3B506A-F465-4303-ABEC-2587DF942EEB}" srcOrd="0" destOrd="0" presId="urn:microsoft.com/office/officeart/2008/layout/CaptionedPictures"/>
    <dgm:cxn modelId="{DEBF1220-70D3-4C95-B5B7-5009D172ADD5}" type="presOf" srcId="{E8B9C28B-3B8C-4A46-8F1F-DF6D8AB361A6}" destId="{A5F6BFDA-6058-45C8-81E6-229BC11A2761}" srcOrd="0" destOrd="0" presId="urn:microsoft.com/office/officeart/2008/layout/CaptionedPictures"/>
    <dgm:cxn modelId="{71FD32E1-0542-4814-B857-BFC09468D7D1}" srcId="{F553F312-8E17-42E4-9F08-55A03421BE93}" destId="{F277BB9D-6689-49CD-87A4-56FEC4C0B06A}" srcOrd="0" destOrd="0" parTransId="{5DD2E754-CD9B-423A-B80C-73394C75069D}" sibTransId="{C0488791-E801-4EE7-A658-D39BDA7EA991}"/>
    <dgm:cxn modelId="{A7671B37-CE1B-41B9-9D3A-12575720AB90}" type="presOf" srcId="{F277BB9D-6689-49CD-87A4-56FEC4C0B06A}" destId="{62E1AC12-E75D-499D-AD55-9A36E22CF1DF}" srcOrd="0" destOrd="0" presId="urn:microsoft.com/office/officeart/2008/layout/CaptionedPictures"/>
    <dgm:cxn modelId="{34BFC79F-A5C6-49E1-BA16-8B3E78F300FF}" type="presOf" srcId="{321AD2ED-F23D-4A16-9C11-3C10174D6A5D}" destId="{3A70EE48-1AC1-4127-9DC1-B11158ED4171}" srcOrd="0" destOrd="0" presId="urn:microsoft.com/office/officeart/2008/layout/CaptionedPictures"/>
    <dgm:cxn modelId="{C0C4C12B-8735-4CE5-BC58-B80FFBE617B5}" srcId="{E8B9C28B-3B8C-4A46-8F1F-DF6D8AB361A6}" destId="{6134E1F2-A3BD-4E8C-BFD1-C5E489D162BE}" srcOrd="1" destOrd="0" parTransId="{AC15BFBD-33BD-4CA6-9A4C-2BBC1B236AE6}" sibTransId="{2AA35CD1-5580-4230-810E-12DE840D7404}"/>
    <dgm:cxn modelId="{2337A2C2-A51C-424D-AF2E-017D2D01B4F3}" type="presOf" srcId="{F553F312-8E17-42E4-9F08-55A03421BE93}" destId="{C0AC4E16-E2BD-4FEF-B997-CF91BA9B549E}" srcOrd="0" destOrd="0" presId="urn:microsoft.com/office/officeart/2008/layout/CaptionedPictures"/>
    <dgm:cxn modelId="{AAF3594B-3A9B-4888-A0BB-1C84D34D5241}" srcId="{E8B9C28B-3B8C-4A46-8F1F-DF6D8AB361A6}" destId="{321AD2ED-F23D-4A16-9C11-3C10174D6A5D}" srcOrd="2" destOrd="0" parTransId="{763DB6DA-1448-4BB2-AD16-3DC727F859F0}" sibTransId="{5BED75DB-C024-4F5F-AD58-43FA459BEB9D}"/>
    <dgm:cxn modelId="{B87F72EA-2A9D-4412-8308-E2624B80F3B1}" srcId="{6134E1F2-A3BD-4E8C-BFD1-C5E489D162BE}" destId="{EA8F04FA-52B1-4265-A269-D4FBD0EF666D}" srcOrd="0" destOrd="0" parTransId="{CC6DE1A0-F4E9-458C-85F2-FD05E3A7E061}" sibTransId="{37E55EB2-E5A8-4A55-A9A9-70FD477786B4}"/>
    <dgm:cxn modelId="{69A9D99F-B413-46B3-9D24-CFBBD1859422}" srcId="{E8B9C28B-3B8C-4A46-8F1F-DF6D8AB361A6}" destId="{F553F312-8E17-42E4-9F08-55A03421BE93}" srcOrd="0" destOrd="0" parTransId="{04BFA7CE-07B5-4529-992C-5C9349E70EC2}" sibTransId="{84BBCE81-3896-4E68-B3AB-91F41E0A7805}"/>
    <dgm:cxn modelId="{6093E8E0-9D38-45FF-B650-7DD606D47EB2}" type="presParOf" srcId="{A5F6BFDA-6058-45C8-81E6-229BC11A2761}" destId="{D2C5F1BD-D9D3-4330-9364-5BBB889CAEC4}" srcOrd="0" destOrd="0" presId="urn:microsoft.com/office/officeart/2008/layout/CaptionedPictures"/>
    <dgm:cxn modelId="{7B73099B-3AE1-4D97-94CA-7DFF1D3BED5E}" type="presParOf" srcId="{D2C5F1BD-D9D3-4330-9364-5BBB889CAEC4}" destId="{8831E61F-A416-4151-8509-748AC86700EB}" srcOrd="0" destOrd="0" presId="urn:microsoft.com/office/officeart/2008/layout/CaptionedPictures"/>
    <dgm:cxn modelId="{EC618438-3CA6-44AF-AFC2-4EF740AA6C27}" type="presParOf" srcId="{D2C5F1BD-D9D3-4330-9364-5BBB889CAEC4}" destId="{4931537C-7AB4-4404-B6D1-A7C63B369C29}" srcOrd="1" destOrd="0" presId="urn:microsoft.com/office/officeart/2008/layout/CaptionedPictures"/>
    <dgm:cxn modelId="{D1E9825E-5801-49A6-B88F-292D3ADA0BF4}" type="presParOf" srcId="{D2C5F1BD-D9D3-4330-9364-5BBB889CAEC4}" destId="{E9010271-175C-4A4C-882E-E0882711A405}" srcOrd="2" destOrd="0" presId="urn:microsoft.com/office/officeart/2008/layout/CaptionedPictures"/>
    <dgm:cxn modelId="{AA21B364-8097-4BF6-8736-4846719CC67D}" type="presParOf" srcId="{E9010271-175C-4A4C-882E-E0882711A405}" destId="{62E1AC12-E75D-499D-AD55-9A36E22CF1DF}" srcOrd="0" destOrd="0" presId="urn:microsoft.com/office/officeart/2008/layout/CaptionedPictures"/>
    <dgm:cxn modelId="{0E6AEAA1-F876-4B88-BCEE-9A780C63AD17}" type="presParOf" srcId="{E9010271-175C-4A4C-882E-E0882711A405}" destId="{C0AC4E16-E2BD-4FEF-B997-CF91BA9B549E}" srcOrd="1" destOrd="0" presId="urn:microsoft.com/office/officeart/2008/layout/CaptionedPictures"/>
    <dgm:cxn modelId="{E6999C69-FB74-418A-B3F5-6C8DAF686F93}" type="presParOf" srcId="{A5F6BFDA-6058-45C8-81E6-229BC11A2761}" destId="{5223407B-F29D-41DB-B920-0A10A80679C8}" srcOrd="1" destOrd="0" presId="urn:microsoft.com/office/officeart/2008/layout/CaptionedPictures"/>
    <dgm:cxn modelId="{D107AD06-6976-4F52-8AA9-349E433FEB74}" type="presParOf" srcId="{A5F6BFDA-6058-45C8-81E6-229BC11A2761}" destId="{1BC6F9FE-5735-40F7-85AF-0D485834B6E9}" srcOrd="2" destOrd="0" presId="urn:microsoft.com/office/officeart/2008/layout/CaptionedPictures"/>
    <dgm:cxn modelId="{D7D9D4CE-E8BE-4B54-B898-7EE8F64BCC1F}" type="presParOf" srcId="{1BC6F9FE-5735-40F7-85AF-0D485834B6E9}" destId="{93B2B56D-C3CE-43D7-A5ED-EB4C25F6E91E}" srcOrd="0" destOrd="0" presId="urn:microsoft.com/office/officeart/2008/layout/CaptionedPictures"/>
    <dgm:cxn modelId="{674C7974-06B9-4AB3-BC78-942E8598A484}" type="presParOf" srcId="{1BC6F9FE-5735-40F7-85AF-0D485834B6E9}" destId="{EE504780-CA35-41F1-BB3B-BCD61E0C4053}" srcOrd="1" destOrd="0" presId="urn:microsoft.com/office/officeart/2008/layout/CaptionedPictures"/>
    <dgm:cxn modelId="{2BC158AA-3C2A-4696-ABD9-7D8523CB3B92}" type="presParOf" srcId="{1BC6F9FE-5735-40F7-85AF-0D485834B6E9}" destId="{CF65575E-297E-4393-919E-ECF1BBEDB756}" srcOrd="2" destOrd="0" presId="urn:microsoft.com/office/officeart/2008/layout/CaptionedPictures"/>
    <dgm:cxn modelId="{EC72AF2F-2EF2-4301-B7B4-16ACD8AE07D7}" type="presParOf" srcId="{CF65575E-297E-4393-919E-ECF1BBEDB756}" destId="{9E2024FF-71EC-4721-A8C8-3236F2E1831F}" srcOrd="0" destOrd="0" presId="urn:microsoft.com/office/officeart/2008/layout/CaptionedPictures"/>
    <dgm:cxn modelId="{94565270-9BA2-4C12-AE3C-58E1E3565694}" type="presParOf" srcId="{CF65575E-297E-4393-919E-ECF1BBEDB756}" destId="{56FEE505-9C68-451F-8389-C13C442B336F}" srcOrd="1" destOrd="0" presId="urn:microsoft.com/office/officeart/2008/layout/CaptionedPictures"/>
    <dgm:cxn modelId="{C139C186-EB14-4C3C-817C-B8022F98CB1D}" type="presParOf" srcId="{A5F6BFDA-6058-45C8-81E6-229BC11A2761}" destId="{3E771724-94B3-4708-9C0A-1D2CC60EAA57}" srcOrd="3" destOrd="0" presId="urn:microsoft.com/office/officeart/2008/layout/CaptionedPictures"/>
    <dgm:cxn modelId="{9539694A-0BDC-43A1-9CC4-022D6940EB34}" type="presParOf" srcId="{A5F6BFDA-6058-45C8-81E6-229BC11A2761}" destId="{7F1F94AB-CFC4-4CCE-AB60-5409034505BC}" srcOrd="4" destOrd="0" presId="urn:microsoft.com/office/officeart/2008/layout/CaptionedPictures"/>
    <dgm:cxn modelId="{C2857877-9245-41B6-9F55-33696E25A68B}" type="presParOf" srcId="{7F1F94AB-CFC4-4CCE-AB60-5409034505BC}" destId="{2C3C7DF6-4BF7-490F-9544-6994686C1F06}" srcOrd="0" destOrd="0" presId="urn:microsoft.com/office/officeart/2008/layout/CaptionedPictures"/>
    <dgm:cxn modelId="{081C268C-35FF-4F7F-994E-FC6146787121}" type="presParOf" srcId="{7F1F94AB-CFC4-4CCE-AB60-5409034505BC}" destId="{1869E5A5-7C9A-45CA-99D9-24BF20567FD9}" srcOrd="1" destOrd="0" presId="urn:microsoft.com/office/officeart/2008/layout/CaptionedPictures"/>
    <dgm:cxn modelId="{D50EA514-7F64-44C3-BE32-9D7368291DD8}" type="presParOf" srcId="{7F1F94AB-CFC4-4CCE-AB60-5409034505BC}" destId="{535CF072-C284-481A-822C-FBAC512DDD23}" srcOrd="2" destOrd="0" presId="urn:microsoft.com/office/officeart/2008/layout/CaptionedPictures"/>
    <dgm:cxn modelId="{65CA7C90-D5F8-46EA-912C-F66F3C8D607A}" type="presParOf" srcId="{535CF072-C284-481A-822C-FBAC512DDD23}" destId="{DC3B506A-F465-4303-ABEC-2587DF942EEB}" srcOrd="0" destOrd="0" presId="urn:microsoft.com/office/officeart/2008/layout/CaptionedPictures"/>
    <dgm:cxn modelId="{1F3656E9-20ED-45A5-8D4F-F4A07C8074EC}" type="presParOf" srcId="{535CF072-C284-481A-822C-FBAC512DDD23}" destId="{3A70EE48-1AC1-4127-9DC1-B11158ED4171}"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1E61F-A416-4151-8509-748AC86700EB}">
      <dsp:nvSpPr>
        <dsp:cNvPr id="0" name=""/>
        <dsp:cNvSpPr/>
      </dsp:nvSpPr>
      <dsp:spPr>
        <a:xfrm>
          <a:off x="40434" y="0"/>
          <a:ext cx="2747625" cy="4055560"/>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 modelId="{4931537C-7AB4-4404-B6D1-A7C63B369C29}">
      <dsp:nvSpPr>
        <dsp:cNvPr id="0" name=""/>
        <dsp:cNvSpPr/>
      </dsp:nvSpPr>
      <dsp:spPr>
        <a:xfrm>
          <a:off x="197834" y="569000"/>
          <a:ext cx="2472863" cy="2101125"/>
        </a:xfrm>
        <a:prstGeom prst="rect">
          <a:avLst/>
        </a:prstGeom>
        <a:blipFill rotWithShape="1">
          <a:blip xmlns:r="http://schemas.openxmlformats.org/officeDocument/2006/relationships" r:embed="rId1">
            <a:extLst>
              <a:ext uri="{28A0092B-C50C-407E-A947-70E740481C1C}">
                <a14:useLocalDpi xmlns:a14="http://schemas.microsoft.com/office/drawing/2010/main"/>
              </a:ext>
            </a:extLst>
          </a:blip>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62E1AC12-E75D-499D-AD55-9A36E22CF1DF}">
      <dsp:nvSpPr>
        <dsp:cNvPr id="0" name=""/>
        <dsp:cNvSpPr/>
      </dsp:nvSpPr>
      <dsp:spPr>
        <a:xfrm>
          <a:off x="184370" y="2975730"/>
          <a:ext cx="2524867" cy="549499"/>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CA" sz="1000" b="1" kern="1200" dirty="0" smtClean="0"/>
            <a:t>CDC signals are subject </a:t>
          </a:r>
          <a:br>
            <a:rPr lang="en-CA" sz="1000" b="1" kern="1200" dirty="0" smtClean="0"/>
          </a:br>
          <a:r>
            <a:rPr lang="en-CA" sz="1000" b="1" kern="1200" dirty="0" smtClean="0"/>
            <a:t>to metastability when </a:t>
          </a:r>
          <a:br>
            <a:rPr lang="en-CA" sz="1000" b="1" kern="1200" dirty="0" smtClean="0"/>
          </a:br>
          <a:r>
            <a:rPr lang="en-CA" sz="1000" b="1" kern="1200" dirty="0" smtClean="0"/>
            <a:t>timing violations occur</a:t>
          </a:r>
        </a:p>
      </dsp:txBody>
      <dsp:txXfrm>
        <a:off x="184370" y="2975730"/>
        <a:ext cx="2524867" cy="549499"/>
      </dsp:txXfrm>
    </dsp:sp>
    <dsp:sp modelId="{C0AC4E16-E2BD-4FEF-B997-CF91BA9B549E}">
      <dsp:nvSpPr>
        <dsp:cNvPr id="0" name=""/>
        <dsp:cNvSpPr/>
      </dsp:nvSpPr>
      <dsp:spPr>
        <a:xfrm>
          <a:off x="138288" y="2826401"/>
          <a:ext cx="2472863" cy="32327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endParaRPr lang="en-CA" sz="1000" b="1" kern="1200" dirty="0" smtClean="0"/>
        </a:p>
      </dsp:txBody>
      <dsp:txXfrm>
        <a:off x="138288" y="2826401"/>
        <a:ext cx="2472863" cy="323275"/>
      </dsp:txXfrm>
    </dsp:sp>
    <dsp:sp modelId="{93B2B56D-C3CE-43D7-A5ED-EB4C25F6E91E}">
      <dsp:nvSpPr>
        <dsp:cNvPr id="0" name=""/>
        <dsp:cNvSpPr/>
      </dsp:nvSpPr>
      <dsp:spPr>
        <a:xfrm>
          <a:off x="3519469" y="28170"/>
          <a:ext cx="2747625" cy="4055560"/>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 modelId="{EE504780-CA35-41F1-BB3B-BCD61E0C4053}">
      <dsp:nvSpPr>
        <dsp:cNvPr id="0" name=""/>
        <dsp:cNvSpPr/>
      </dsp:nvSpPr>
      <dsp:spPr>
        <a:xfrm>
          <a:off x="3656529" y="549081"/>
          <a:ext cx="2472863" cy="2101125"/>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9E2024FF-71EC-4721-A8C8-3236F2E1831F}">
      <dsp:nvSpPr>
        <dsp:cNvPr id="0" name=""/>
        <dsp:cNvSpPr/>
      </dsp:nvSpPr>
      <dsp:spPr>
        <a:xfrm>
          <a:off x="3613056" y="2971801"/>
          <a:ext cx="2560452" cy="549499"/>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kern="1200" dirty="0" smtClean="0">
              <a:latin typeface="+mn-lt"/>
              <a:ea typeface="ＭＳ Ｐゴシック" pitchFamily="-112" charset="-128"/>
              <a:cs typeface="+mn-cs"/>
            </a:rPr>
            <a:t>Simulation captures a ‘1’ while silicon produces either a ‘1’ or ‘0’</a:t>
          </a:r>
          <a:endParaRPr lang="en-CA" sz="1000" b="1" kern="1200" dirty="0">
            <a:latin typeface="+mn-lt"/>
          </a:endParaRPr>
        </a:p>
      </dsp:txBody>
      <dsp:txXfrm>
        <a:off x="3613056" y="2971801"/>
        <a:ext cx="2560452" cy="549499"/>
      </dsp:txXfrm>
    </dsp:sp>
    <dsp:sp modelId="{56FEE505-9C68-451F-8389-C13C442B336F}">
      <dsp:nvSpPr>
        <dsp:cNvPr id="0" name=""/>
        <dsp:cNvSpPr/>
      </dsp:nvSpPr>
      <dsp:spPr>
        <a:xfrm>
          <a:off x="3655268" y="2826401"/>
          <a:ext cx="2472863" cy="32327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endParaRPr lang="en-CA" sz="1000" b="1" kern="1200" dirty="0"/>
        </a:p>
      </dsp:txBody>
      <dsp:txXfrm>
        <a:off x="3655268" y="2826401"/>
        <a:ext cx="2472863" cy="323275"/>
      </dsp:txXfrm>
    </dsp:sp>
    <dsp:sp modelId="{2C3C7DF6-4BF7-490F-9544-6994686C1F06}">
      <dsp:nvSpPr>
        <dsp:cNvPr id="0" name=""/>
        <dsp:cNvSpPr/>
      </dsp:nvSpPr>
      <dsp:spPr>
        <a:xfrm>
          <a:off x="7036449" y="21414"/>
          <a:ext cx="2747625" cy="4055560"/>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 modelId="{1869E5A5-7C9A-45CA-99D9-24BF20567FD9}">
      <dsp:nvSpPr>
        <dsp:cNvPr id="0" name=""/>
        <dsp:cNvSpPr/>
      </dsp:nvSpPr>
      <dsp:spPr>
        <a:xfrm>
          <a:off x="7193168" y="549081"/>
          <a:ext cx="2472863" cy="2101125"/>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DC3B506A-F465-4303-ABEC-2587DF942EEB}">
      <dsp:nvSpPr>
        <dsp:cNvPr id="0" name=""/>
        <dsp:cNvSpPr/>
      </dsp:nvSpPr>
      <dsp:spPr>
        <a:xfrm>
          <a:off x="7179271" y="2971801"/>
          <a:ext cx="2472863" cy="549499"/>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kern="1200" dirty="0" smtClean="0">
              <a:latin typeface="+mn-lt"/>
              <a:ea typeface="ＭＳ Ｐゴシック" pitchFamily="-112" charset="-128"/>
              <a:cs typeface="+mn-cs"/>
            </a:rPr>
            <a:t>Simulation captures a ‘0’ while silicon produces either a ‘1’ or ‘0’</a:t>
          </a:r>
          <a:endParaRPr lang="en-CA" sz="1000" b="1" kern="1200" dirty="0">
            <a:latin typeface="+mn-lt"/>
          </a:endParaRPr>
        </a:p>
      </dsp:txBody>
      <dsp:txXfrm>
        <a:off x="7179271" y="2971801"/>
        <a:ext cx="2472863" cy="549499"/>
      </dsp:txXfrm>
    </dsp:sp>
    <dsp:sp modelId="{3A70EE48-1AC1-4127-9DC1-B11158ED4171}">
      <dsp:nvSpPr>
        <dsp:cNvPr id="0" name=""/>
        <dsp:cNvSpPr/>
      </dsp:nvSpPr>
      <dsp:spPr>
        <a:xfrm>
          <a:off x="7103082" y="2819398"/>
          <a:ext cx="2472863" cy="32327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endParaRPr lang="en-CA" sz="1000" b="1" kern="1200" dirty="0"/>
        </a:p>
      </dsp:txBody>
      <dsp:txXfrm>
        <a:off x="7103082" y="2819398"/>
        <a:ext cx="2472863" cy="323275"/>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6802" name="Picture 11" descr="BKG-12x-Rules.jpg"/>
          <p:cNvPicPr>
            <a:picLocks noChangeAspect="1"/>
          </p:cNvPicPr>
          <p:nvPr/>
        </p:nvPicPr>
        <p:blipFill>
          <a:blip r:embed="rId2"/>
          <a:srcRect l="24028" t="92223"/>
          <a:stretch>
            <a:fillRect/>
          </a:stretch>
        </p:blipFill>
        <p:spPr bwMode="auto">
          <a:xfrm>
            <a:off x="0" y="8758592"/>
            <a:ext cx="7010400" cy="537808"/>
          </a:xfrm>
          <a:prstGeom prst="rect">
            <a:avLst/>
          </a:prstGeom>
          <a:noFill/>
          <a:ln w="9525">
            <a:noFill/>
            <a:miter lim="800000"/>
            <a:headEnd/>
            <a:tailEnd/>
          </a:ln>
        </p:spPr>
      </p:pic>
      <p:sp>
        <p:nvSpPr>
          <p:cNvPr id="65538" name="Rectangle 2"/>
          <p:cNvSpPr>
            <a:spLocks noGrp="1" noChangeArrowheads="1"/>
          </p:cNvSpPr>
          <p:nvPr>
            <p:ph type="hdr" sz="quarter"/>
          </p:nvPr>
        </p:nvSpPr>
        <p:spPr bwMode="auto">
          <a:xfrm>
            <a:off x="544684" y="499394"/>
            <a:ext cx="3039016" cy="233690"/>
          </a:xfrm>
          <a:prstGeom prst="rect">
            <a:avLst/>
          </a:prstGeom>
          <a:noFill/>
          <a:ln w="9525">
            <a:noFill/>
            <a:miter lim="800000"/>
            <a:headEnd/>
            <a:tailEnd/>
          </a:ln>
          <a:effectLst/>
        </p:spPr>
        <p:txBody>
          <a:bodyPr vert="horz" wrap="square" lIns="93601" tIns="46801" rIns="93601" bIns="46801" numCol="1" anchor="t" anchorCtr="0" compatLnSpc="1">
            <a:prstTxWarp prst="textNoShape">
              <a:avLst/>
            </a:prstTxWarp>
          </a:bodyPr>
          <a:lstStyle>
            <a:lvl1pPr defTabSz="936121">
              <a:defRPr sz="1000">
                <a:ea typeface="+mn-ea"/>
              </a:defRPr>
            </a:lvl1pPr>
          </a:lstStyle>
          <a:p>
            <a:pPr>
              <a:defRPr/>
            </a:pPr>
            <a:r>
              <a:rPr lang="en-US"/>
              <a:t>Presentation Title</a:t>
            </a:r>
          </a:p>
        </p:txBody>
      </p:sp>
      <p:grpSp>
        <p:nvGrpSpPr>
          <p:cNvPr id="76807" name="Group 25"/>
          <p:cNvGrpSpPr>
            <a:grpSpLocks/>
          </p:cNvGrpSpPr>
          <p:nvPr/>
        </p:nvGrpSpPr>
        <p:grpSpPr bwMode="auto">
          <a:xfrm>
            <a:off x="3412284" y="8953868"/>
            <a:ext cx="2473505" cy="329728"/>
            <a:chOff x="2445" y="4095"/>
            <a:chExt cx="1524" cy="204"/>
          </a:xfrm>
        </p:grpSpPr>
        <p:sp>
          <p:nvSpPr>
            <p:cNvPr id="65562" name="Text Box 26"/>
            <p:cNvSpPr txBox="1">
              <a:spLocks noChangeArrowheads="1"/>
            </p:cNvSpPr>
            <p:nvPr userDrawn="1"/>
          </p:nvSpPr>
          <p:spPr bwMode="auto">
            <a:xfrm>
              <a:off x="2445" y="4095"/>
              <a:ext cx="1524" cy="125"/>
            </a:xfrm>
            <a:prstGeom prst="rect">
              <a:avLst/>
            </a:prstGeom>
            <a:noFill/>
            <a:ln w="9525">
              <a:noFill/>
              <a:miter lim="800000"/>
              <a:headEnd/>
              <a:tailEnd/>
            </a:ln>
            <a:effectLst/>
          </p:spPr>
          <p:txBody>
            <a:bodyPr lIns="92382" tIns="46191" rIns="92382" bIns="46191">
              <a:spAutoFit/>
            </a:bodyPr>
            <a:lstStyle/>
            <a:p>
              <a:pPr defTabSz="936121">
                <a:spcBef>
                  <a:spcPct val="50000"/>
                </a:spcBef>
                <a:defRPr/>
              </a:pPr>
              <a:r>
                <a:rPr lang="en-US" sz="700" dirty="0">
                  <a:solidFill>
                    <a:schemeClr val="bg2"/>
                  </a:solidFill>
                </a:rPr>
                <a:t>© 2014 Mentor Graphics Corp. Company Confidential</a:t>
              </a:r>
            </a:p>
          </p:txBody>
        </p:sp>
        <p:sp>
          <p:nvSpPr>
            <p:cNvPr id="1046" name="Text Box 22"/>
            <p:cNvSpPr txBox="1">
              <a:spLocks noChangeArrowheads="1"/>
            </p:cNvSpPr>
            <p:nvPr userDrawn="1"/>
          </p:nvSpPr>
          <p:spPr bwMode="auto">
            <a:xfrm>
              <a:off x="2448" y="4164"/>
              <a:ext cx="912" cy="135"/>
            </a:xfrm>
            <a:prstGeom prst="rect">
              <a:avLst/>
            </a:prstGeom>
            <a:noFill/>
            <a:ln w="9525">
              <a:noFill/>
              <a:miter lim="800000"/>
              <a:headEnd/>
              <a:tailEnd/>
            </a:ln>
          </p:spPr>
          <p:txBody>
            <a:bodyPr lIns="92382" tIns="46191" rIns="230955" bIns="46191"/>
            <a:lstStyle/>
            <a:p>
              <a:pPr defTabSz="936121">
                <a:spcBef>
                  <a:spcPct val="50000"/>
                </a:spcBef>
                <a:defRPr/>
              </a:pPr>
              <a:r>
                <a:rPr lang="en-US" sz="800" b="1">
                  <a:solidFill>
                    <a:schemeClr val="bg2"/>
                  </a:solidFill>
                  <a:cs typeface="ＭＳ Ｐゴシック" pitchFamily="-112" charset="-128"/>
                </a:rPr>
                <a:t>www.mentor.com</a:t>
              </a:r>
            </a:p>
          </p:txBody>
        </p:sp>
      </p:grpSp>
      <p:sp>
        <p:nvSpPr>
          <p:cNvPr id="10" name="Footer Placeholder 9"/>
          <p:cNvSpPr>
            <a:spLocks noGrp="1"/>
          </p:cNvSpPr>
          <p:nvPr>
            <p:ph type="ftr" sz="quarter" idx="2"/>
          </p:nvPr>
        </p:nvSpPr>
        <p:spPr>
          <a:xfrm>
            <a:off x="467787" y="9055179"/>
            <a:ext cx="2998965" cy="239708"/>
          </a:xfrm>
          <a:prstGeom prst="rect">
            <a:avLst/>
          </a:prstGeom>
        </p:spPr>
        <p:txBody>
          <a:bodyPr vert="horz" lIns="92647" tIns="46324" rIns="92647" bIns="46324" rtlCol="0" anchor="b"/>
          <a:lstStyle>
            <a:lvl1pPr algn="l">
              <a:defRPr sz="1200"/>
            </a:lvl1pPr>
          </a:lstStyle>
          <a:p>
            <a:pPr defTabSz="936121">
              <a:defRPr/>
            </a:pPr>
            <a:r>
              <a:rPr lang="en-US" sz="800" dirty="0" smtClean="0">
                <a:solidFill>
                  <a:srgbClr val="000000"/>
                </a:solidFill>
              </a:rPr>
              <a:t>JVH3, Questa Formal &amp; CDC Technologies Overview, June 2017</a:t>
            </a:r>
            <a:endParaRPr lang="en-US" sz="800" dirty="0">
              <a:solidFill>
                <a:srgbClr val="000000"/>
              </a:solidFill>
            </a:endParaRPr>
          </a:p>
        </p:txBody>
      </p:sp>
      <p:sp>
        <p:nvSpPr>
          <p:cNvPr id="11" name="Slide Number Placeholder 10"/>
          <p:cNvSpPr>
            <a:spLocks noGrp="1"/>
          </p:cNvSpPr>
          <p:nvPr>
            <p:ph type="sldNum" sz="quarter" idx="3"/>
          </p:nvPr>
        </p:nvSpPr>
        <p:spPr>
          <a:xfrm>
            <a:off x="0" y="9055179"/>
            <a:ext cx="467582" cy="239708"/>
          </a:xfrm>
          <a:prstGeom prst="rect">
            <a:avLst/>
          </a:prstGeom>
        </p:spPr>
        <p:txBody>
          <a:bodyPr vert="horz" lIns="92647" tIns="46324" rIns="92647" bIns="46324" rtlCol="0" anchor="b"/>
          <a:lstStyle>
            <a:lvl1pPr algn="r">
              <a:defRPr sz="1200"/>
            </a:lvl1pPr>
          </a:lstStyle>
          <a:p>
            <a:pPr algn="ctr"/>
            <a:fld id="{D2BC424D-003F-4F60-9028-6437F3764404}" type="slidenum">
              <a:rPr lang="en-US" sz="800"/>
              <a:pPr algn="ctr"/>
              <a:t>‹#›</a:t>
            </a:fld>
            <a:endParaRPr lang="en-US" sz="800"/>
          </a:p>
        </p:txBody>
      </p:sp>
    </p:spTree>
    <p:extLst>
      <p:ext uri="{BB962C8B-B14F-4D97-AF65-F5344CB8AC3E}">
        <p14:creationId xmlns:p14="http://schemas.microsoft.com/office/powerpoint/2010/main" val="251024616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5" name="Rectangle 4"/>
          <p:cNvSpPr>
            <a:spLocks noGrp="1" noRot="1" noChangeAspect="1" noChangeArrowheads="1" noTextEdit="1"/>
          </p:cNvSpPr>
          <p:nvPr>
            <p:ph type="sldImg" idx="2"/>
          </p:nvPr>
        </p:nvSpPr>
        <p:spPr bwMode="auto">
          <a:xfrm>
            <a:off x="719138" y="466725"/>
            <a:ext cx="5573712" cy="3136900"/>
          </a:xfrm>
          <a:prstGeom prst="rect">
            <a:avLst/>
          </a:prstGeom>
          <a:noFill/>
          <a:ln w="9525">
            <a:solidFill>
              <a:srgbClr val="000000"/>
            </a:solidFill>
            <a:miter lim="800000"/>
            <a:headEnd/>
            <a:tailEnd/>
          </a:ln>
        </p:spPr>
      </p:sp>
      <p:sp>
        <p:nvSpPr>
          <p:cNvPr id="67589" name="Rectangle 5"/>
          <p:cNvSpPr>
            <a:spLocks noGrp="1" noChangeArrowheads="1"/>
          </p:cNvSpPr>
          <p:nvPr>
            <p:ph type="body" sz="quarter" idx="3"/>
          </p:nvPr>
        </p:nvSpPr>
        <p:spPr bwMode="auto">
          <a:xfrm>
            <a:off x="701681" y="3641412"/>
            <a:ext cx="5607038" cy="5029147"/>
          </a:xfrm>
          <a:prstGeom prst="rect">
            <a:avLst/>
          </a:prstGeom>
          <a:noFill/>
          <a:ln w="9525">
            <a:noFill/>
            <a:miter lim="800000"/>
            <a:headEnd/>
            <a:tailEnd/>
          </a:ln>
          <a:effectLst/>
        </p:spPr>
        <p:txBody>
          <a:bodyPr vert="horz" wrap="square" lIns="93601" tIns="46801" rIns="93601" bIns="46801" numCol="1" anchor="t" anchorCtr="0" compatLnSpc="1">
            <a:prstTxWarp prst="textNoShape">
              <a:avLst/>
            </a:prstTxWarp>
          </a:bodyPr>
          <a:lstStyle/>
          <a:p>
            <a:pPr lvl="0"/>
            <a:endParaRPr lang="en-US" noProof="0" dirty="0"/>
          </a:p>
        </p:txBody>
      </p:sp>
      <p:sp>
        <p:nvSpPr>
          <p:cNvPr id="1029" name="Rectangle 5"/>
          <p:cNvSpPr>
            <a:spLocks noChangeArrowheads="1"/>
          </p:cNvSpPr>
          <p:nvPr/>
        </p:nvSpPr>
        <p:spPr bwMode="auto">
          <a:xfrm>
            <a:off x="4128384" y="6740212"/>
            <a:ext cx="4673065" cy="232089"/>
          </a:xfrm>
          <a:prstGeom prst="rect">
            <a:avLst/>
          </a:prstGeom>
          <a:noFill/>
          <a:ln w="9525">
            <a:noFill/>
            <a:miter lim="800000"/>
            <a:headEnd/>
            <a:tailEnd/>
          </a:ln>
        </p:spPr>
        <p:txBody>
          <a:bodyPr lIns="93601" tIns="46801" rIns="93601" bIns="46801"/>
          <a:lstStyle/>
          <a:p>
            <a:pPr algn="r" defTabSz="936121" eaLnBrk="0" hangingPunct="0">
              <a:defRPr/>
            </a:pPr>
            <a:endParaRPr lang="en-US" sz="800">
              <a:solidFill>
                <a:srgbClr val="7F7F7F"/>
              </a:solidFill>
              <a:cs typeface="ＭＳ Ｐゴシック" pitchFamily="-112" charset="-128"/>
            </a:endParaRPr>
          </a:p>
        </p:txBody>
      </p:sp>
      <p:sp>
        <p:nvSpPr>
          <p:cNvPr id="2" name="Rectangle 5"/>
          <p:cNvSpPr>
            <a:spLocks noChangeArrowheads="1"/>
          </p:cNvSpPr>
          <p:nvPr/>
        </p:nvSpPr>
        <p:spPr bwMode="auto">
          <a:xfrm>
            <a:off x="4128384" y="6740212"/>
            <a:ext cx="4673065" cy="232089"/>
          </a:xfrm>
          <a:prstGeom prst="rect">
            <a:avLst/>
          </a:prstGeom>
          <a:noFill/>
          <a:ln w="9525">
            <a:noFill/>
            <a:miter lim="800000"/>
            <a:headEnd/>
            <a:tailEnd/>
          </a:ln>
        </p:spPr>
        <p:txBody>
          <a:bodyPr lIns="93601" tIns="46801" rIns="93601" bIns="46801"/>
          <a:lstStyle/>
          <a:p>
            <a:pPr algn="r" defTabSz="936121" eaLnBrk="0" hangingPunct="0">
              <a:defRPr/>
            </a:pPr>
            <a:endParaRPr lang="en-US" sz="800">
              <a:solidFill>
                <a:srgbClr val="7F7F7F"/>
              </a:solidFill>
              <a:cs typeface="ＭＳ Ｐゴシック" pitchFamily="-112" charset="-128"/>
            </a:endParaRPr>
          </a:p>
        </p:txBody>
      </p:sp>
      <p:pic>
        <p:nvPicPr>
          <p:cNvPr id="59400" name="Picture 17" descr="bar a short.png"/>
          <p:cNvPicPr>
            <a:picLocks noChangeAspect="1"/>
          </p:cNvPicPr>
          <p:nvPr/>
        </p:nvPicPr>
        <p:blipFill>
          <a:blip r:embed="rId2"/>
          <a:srcRect/>
          <a:stretch>
            <a:fillRect/>
          </a:stretch>
        </p:blipFill>
        <p:spPr bwMode="auto">
          <a:xfrm>
            <a:off x="3543648" y="8944264"/>
            <a:ext cx="3466752" cy="12805"/>
          </a:xfrm>
          <a:prstGeom prst="rect">
            <a:avLst/>
          </a:prstGeom>
          <a:noFill/>
          <a:ln w="9525">
            <a:noFill/>
            <a:miter lim="800000"/>
            <a:headEnd/>
            <a:tailEnd/>
          </a:ln>
        </p:spPr>
      </p:pic>
      <p:grpSp>
        <p:nvGrpSpPr>
          <p:cNvPr id="59402" name="Group 24"/>
          <p:cNvGrpSpPr>
            <a:grpSpLocks/>
          </p:cNvGrpSpPr>
          <p:nvPr/>
        </p:nvGrpSpPr>
        <p:grpSpPr bwMode="auto">
          <a:xfrm>
            <a:off x="3412284" y="8953868"/>
            <a:ext cx="2473505" cy="329728"/>
            <a:chOff x="2445" y="4095"/>
            <a:chExt cx="1524" cy="204"/>
          </a:xfrm>
        </p:grpSpPr>
        <p:sp>
          <p:nvSpPr>
            <p:cNvPr id="67609" name="Text Box 25"/>
            <p:cNvSpPr txBox="1">
              <a:spLocks noChangeArrowheads="1"/>
            </p:cNvSpPr>
            <p:nvPr userDrawn="1"/>
          </p:nvSpPr>
          <p:spPr bwMode="auto">
            <a:xfrm>
              <a:off x="2445" y="4095"/>
              <a:ext cx="1524" cy="125"/>
            </a:xfrm>
            <a:prstGeom prst="rect">
              <a:avLst/>
            </a:prstGeom>
            <a:noFill/>
            <a:ln w="9525">
              <a:noFill/>
              <a:miter lim="800000"/>
              <a:headEnd/>
              <a:tailEnd/>
            </a:ln>
            <a:effectLst/>
          </p:spPr>
          <p:txBody>
            <a:bodyPr lIns="92382" tIns="46191" rIns="92382" bIns="46191">
              <a:spAutoFit/>
            </a:bodyPr>
            <a:lstStyle/>
            <a:p>
              <a:pPr defTabSz="936121">
                <a:spcBef>
                  <a:spcPct val="50000"/>
                </a:spcBef>
                <a:defRPr/>
              </a:pPr>
              <a:r>
                <a:rPr lang="en-US" sz="700" dirty="0">
                  <a:solidFill>
                    <a:schemeClr val="bg2"/>
                  </a:solidFill>
                </a:rPr>
                <a:t>© </a:t>
              </a:r>
              <a:r>
                <a:rPr lang="en-US" sz="700" dirty="0" smtClean="0">
                  <a:solidFill>
                    <a:schemeClr val="bg2"/>
                  </a:solidFill>
                </a:rPr>
                <a:t>2014 Mentor </a:t>
              </a:r>
              <a:r>
                <a:rPr lang="en-US" sz="700" dirty="0">
                  <a:solidFill>
                    <a:schemeClr val="bg2"/>
                  </a:solidFill>
                </a:rPr>
                <a:t>Graphics Corp. Company Confidential</a:t>
              </a:r>
            </a:p>
          </p:txBody>
        </p:sp>
        <p:sp>
          <p:nvSpPr>
            <p:cNvPr id="1046" name="Text Box 22"/>
            <p:cNvSpPr txBox="1">
              <a:spLocks noChangeArrowheads="1"/>
            </p:cNvSpPr>
            <p:nvPr userDrawn="1"/>
          </p:nvSpPr>
          <p:spPr bwMode="auto">
            <a:xfrm>
              <a:off x="2448" y="4164"/>
              <a:ext cx="912" cy="135"/>
            </a:xfrm>
            <a:prstGeom prst="rect">
              <a:avLst/>
            </a:prstGeom>
            <a:noFill/>
            <a:ln w="9525">
              <a:noFill/>
              <a:miter lim="800000"/>
              <a:headEnd/>
              <a:tailEnd/>
            </a:ln>
          </p:spPr>
          <p:txBody>
            <a:bodyPr lIns="92382" tIns="46191" rIns="230955" bIns="46191"/>
            <a:lstStyle/>
            <a:p>
              <a:pPr defTabSz="936121">
                <a:spcBef>
                  <a:spcPct val="50000"/>
                </a:spcBef>
                <a:defRPr/>
              </a:pPr>
              <a:r>
                <a:rPr lang="en-US" sz="800" b="1">
                  <a:solidFill>
                    <a:schemeClr val="bg2"/>
                  </a:solidFill>
                  <a:cs typeface="ＭＳ Ｐゴシック" pitchFamily="-112" charset="-128"/>
                </a:rPr>
                <a:t>www.mentor.com</a:t>
              </a:r>
            </a:p>
          </p:txBody>
        </p:sp>
      </p:grpSp>
      <p:pic>
        <p:nvPicPr>
          <p:cNvPr id="59403" name="Picture 12" descr="MGC-Logo_Black-72.png"/>
          <p:cNvPicPr>
            <a:picLocks noChangeAspect="1"/>
          </p:cNvPicPr>
          <p:nvPr/>
        </p:nvPicPr>
        <p:blipFill>
          <a:blip r:embed="rId3"/>
          <a:srcRect/>
          <a:stretch>
            <a:fillRect/>
          </a:stretch>
        </p:blipFill>
        <p:spPr bwMode="auto">
          <a:xfrm>
            <a:off x="6121285" y="9025896"/>
            <a:ext cx="717701" cy="235291"/>
          </a:xfrm>
          <a:prstGeom prst="rect">
            <a:avLst/>
          </a:prstGeom>
          <a:noFill/>
          <a:ln w="9525">
            <a:noFill/>
            <a:miter lim="800000"/>
            <a:headEnd/>
            <a:tailEnd/>
          </a:ln>
        </p:spPr>
      </p:pic>
      <p:sp>
        <p:nvSpPr>
          <p:cNvPr id="67586" name="Rectangle 2"/>
          <p:cNvSpPr>
            <a:spLocks noGrp="1" noChangeArrowheads="1"/>
          </p:cNvSpPr>
          <p:nvPr>
            <p:ph type="hdr" sz="quarter"/>
          </p:nvPr>
        </p:nvSpPr>
        <p:spPr bwMode="auto">
          <a:xfrm>
            <a:off x="0" y="1"/>
            <a:ext cx="7010400" cy="427366"/>
          </a:xfrm>
          <a:prstGeom prst="rect">
            <a:avLst/>
          </a:prstGeom>
          <a:noFill/>
          <a:ln w="9525">
            <a:noFill/>
            <a:miter lim="800000"/>
            <a:headEnd/>
            <a:tailEnd/>
          </a:ln>
          <a:effectLst/>
        </p:spPr>
        <p:txBody>
          <a:bodyPr vert="horz" wrap="square" lIns="92647" tIns="231618" rIns="93601" bIns="46324" numCol="1" anchor="t" anchorCtr="1" compatLnSpc="1">
            <a:prstTxWarp prst="textNoShape">
              <a:avLst/>
            </a:prstTxWarp>
          </a:bodyPr>
          <a:lstStyle>
            <a:lvl1pPr algn="ctr" defTabSz="936121">
              <a:defRPr sz="900">
                <a:ea typeface="+mn-ea"/>
              </a:defRPr>
            </a:lvl1pPr>
          </a:lstStyle>
          <a:p>
            <a:pPr>
              <a:defRPr/>
            </a:pPr>
            <a:r>
              <a:rPr lang="en-US"/>
              <a:t>Presentation Title</a:t>
            </a:r>
          </a:p>
        </p:txBody>
      </p:sp>
      <p:sp>
        <p:nvSpPr>
          <p:cNvPr id="15" name="Slide Number Placeholder 14"/>
          <p:cNvSpPr>
            <a:spLocks noGrp="1"/>
          </p:cNvSpPr>
          <p:nvPr>
            <p:ph type="sldNum" sz="quarter" idx="5"/>
          </p:nvPr>
        </p:nvSpPr>
        <p:spPr>
          <a:xfrm>
            <a:off x="0" y="9062554"/>
            <a:ext cx="470607" cy="232335"/>
          </a:xfrm>
          <a:prstGeom prst="rect">
            <a:avLst/>
          </a:prstGeom>
        </p:spPr>
        <p:txBody>
          <a:bodyPr vert="horz" lIns="92647" tIns="46324" rIns="92647" bIns="46324" rtlCol="0" anchor="b"/>
          <a:lstStyle>
            <a:lvl1pPr algn="ctr">
              <a:defRPr sz="800"/>
            </a:lvl1pPr>
          </a:lstStyle>
          <a:p>
            <a:fld id="{4EF60D13-6827-4DE5-BBDB-189D9C1C94B1}" type="slidenum">
              <a:rPr lang="en-US" smtClean="0"/>
              <a:pPr/>
              <a:t>‹#›</a:t>
            </a:fld>
            <a:endParaRPr lang="en-US"/>
          </a:p>
        </p:txBody>
      </p:sp>
      <p:sp>
        <p:nvSpPr>
          <p:cNvPr id="16" name="Footer Placeholder 15"/>
          <p:cNvSpPr>
            <a:spLocks noGrp="1"/>
          </p:cNvSpPr>
          <p:nvPr>
            <p:ph type="ftr" sz="quarter" idx="4"/>
          </p:nvPr>
        </p:nvSpPr>
        <p:spPr>
          <a:xfrm>
            <a:off x="479067" y="9062554"/>
            <a:ext cx="2998965" cy="239708"/>
          </a:xfrm>
          <a:prstGeom prst="rect">
            <a:avLst/>
          </a:prstGeom>
        </p:spPr>
        <p:txBody>
          <a:bodyPr vert="horz" lIns="92647" tIns="46324" rIns="92647" bIns="46324" rtlCol="0" anchor="b"/>
          <a:lstStyle>
            <a:lvl1pPr algn="l">
              <a:defRPr sz="800"/>
            </a:lvl1pPr>
          </a:lstStyle>
          <a:p>
            <a:r>
              <a:rPr lang="en-US" dirty="0" smtClean="0"/>
              <a:t>JVH3, Questa Formal &amp; CDC Technologies Overview, June 2017</a:t>
            </a:r>
            <a:endParaRPr lang="en-US" dirty="0"/>
          </a:p>
        </p:txBody>
      </p:sp>
    </p:spTree>
    <p:extLst>
      <p:ext uri="{BB962C8B-B14F-4D97-AF65-F5344CB8AC3E}">
        <p14:creationId xmlns:p14="http://schemas.microsoft.com/office/powerpoint/2010/main" val="2168760437"/>
      </p:ext>
    </p:extLst>
  </p:cSld>
  <p:clrMap bg1="lt1" tx1="dk1" bg2="lt2" tx2="dk2" accent1="accent1" accent2="accent2" accent3="accent3" accent4="accent4" accent5="accent5" accent6="accent6" hlink="hlink" folHlink="folHlink"/>
  <p:hf dt="0"/>
  <p:notesStyle>
    <a:lvl1pPr algn="l" defTabSz="304735" rtl="0" eaLnBrk="0" fontAlgn="base" hangingPunct="0">
      <a:spcBef>
        <a:spcPct val="30000"/>
      </a:spcBef>
      <a:spcAft>
        <a:spcPct val="0"/>
      </a:spcAft>
      <a:defRPr sz="1600" kern="1200" baseline="0">
        <a:solidFill>
          <a:schemeClr val="tx1"/>
        </a:solidFill>
        <a:latin typeface="Tahoma" pitchFamily="-112" charset="0"/>
        <a:ea typeface="ＭＳ Ｐゴシック" pitchFamily="-112" charset="-128"/>
        <a:cs typeface="+mn-cs"/>
      </a:defRPr>
    </a:lvl1pPr>
    <a:lvl2pPr marL="391498"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2pPr>
    <a:lvl3pPr marL="848599"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3pPr>
    <a:lvl4pPr marL="1305701"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4pPr>
    <a:lvl5pPr marL="1762802"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5pPr>
    <a:lvl6pPr marL="3047340" algn="l" defTabSz="609468" rtl="0" eaLnBrk="1" latinLnBrk="0" hangingPunct="1">
      <a:defRPr sz="1600" kern="1200">
        <a:solidFill>
          <a:schemeClr val="tx1"/>
        </a:solidFill>
        <a:latin typeface="+mn-lt"/>
        <a:ea typeface="+mn-ea"/>
        <a:cs typeface="+mn-cs"/>
      </a:defRPr>
    </a:lvl6pPr>
    <a:lvl7pPr marL="3656808" algn="l" defTabSz="609468" rtl="0" eaLnBrk="1" latinLnBrk="0" hangingPunct="1">
      <a:defRPr sz="1600" kern="1200">
        <a:solidFill>
          <a:schemeClr val="tx1"/>
        </a:solidFill>
        <a:latin typeface="+mn-lt"/>
        <a:ea typeface="+mn-ea"/>
        <a:cs typeface="+mn-cs"/>
      </a:defRPr>
    </a:lvl7pPr>
    <a:lvl8pPr marL="4266275" algn="l" defTabSz="609468" rtl="0" eaLnBrk="1" latinLnBrk="0" hangingPunct="1">
      <a:defRPr sz="1600" kern="1200">
        <a:solidFill>
          <a:schemeClr val="tx1"/>
        </a:solidFill>
        <a:latin typeface="+mn-lt"/>
        <a:ea typeface="+mn-ea"/>
        <a:cs typeface="+mn-cs"/>
      </a:defRPr>
    </a:lvl8pPr>
    <a:lvl9pPr marL="4875744" algn="l" defTabSz="609468"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a:noFill/>
        </p:spPr>
        <p:txBody>
          <a:bodyPr/>
          <a:lstStyle/>
          <a:p>
            <a:r>
              <a:rPr lang="en-US" smtClean="0">
                <a:ea typeface="ＭＳ Ｐゴシック" pitchFamily="-112" charset="-128"/>
              </a:rPr>
              <a:t>Presentation Title</a:t>
            </a:r>
          </a:p>
        </p:txBody>
      </p:sp>
      <p:sp>
        <p:nvSpPr>
          <p:cNvPr id="60419" name="Rectangle 2"/>
          <p:cNvSpPr>
            <a:spLocks noGrp="1" noRot="1" noChangeAspect="1" noChangeArrowheads="1" noTextEdit="1"/>
          </p:cNvSpPr>
          <p:nvPr>
            <p:ph type="sldImg"/>
          </p:nvPr>
        </p:nvSpPr>
        <p:spPr>
          <a:xfrm>
            <a:off x="719138" y="466725"/>
            <a:ext cx="5573712" cy="3136900"/>
          </a:xfrm>
          <a:ln/>
        </p:spPr>
      </p:sp>
      <p:sp>
        <p:nvSpPr>
          <p:cNvPr id="60420" name="Rectangle 3"/>
          <p:cNvSpPr>
            <a:spLocks noGrp="1" noChangeArrowheads="1"/>
          </p:cNvSpPr>
          <p:nvPr>
            <p:ph type="body" idx="1"/>
          </p:nvPr>
        </p:nvSpPr>
        <p:spPr>
          <a:noFill/>
          <a:ln/>
        </p:spPr>
        <p:txBody>
          <a:bodyPr/>
          <a:lstStyle/>
          <a:p>
            <a:pPr eaLnBrk="1" hangingPunct="1"/>
            <a:endParaRPr lang="en-US" smtClean="0"/>
          </a:p>
        </p:txBody>
      </p:sp>
      <p:sp>
        <p:nvSpPr>
          <p:cNvPr id="5" name="Slide Number Placeholder 4"/>
          <p:cNvSpPr>
            <a:spLocks noGrp="1"/>
          </p:cNvSpPr>
          <p:nvPr>
            <p:ph type="sldNum" sz="quarter" idx="10"/>
          </p:nvPr>
        </p:nvSpPr>
        <p:spPr/>
        <p:txBody>
          <a:bodyPr/>
          <a:lstStyle/>
          <a:p>
            <a:fld id="{4EF60D13-6827-4DE5-BBDB-189D9C1C94B1}" type="slidenum">
              <a:rPr lang="en-US" smtClean="0"/>
              <a:pPr/>
              <a:t>1</a:t>
            </a:fld>
            <a:endParaRPr lang="en-US"/>
          </a:p>
        </p:txBody>
      </p:sp>
      <p:sp>
        <p:nvSpPr>
          <p:cNvPr id="6" name="Footer Placeholder 5"/>
          <p:cNvSpPr>
            <a:spLocks noGrp="1"/>
          </p:cNvSpPr>
          <p:nvPr>
            <p:ph type="ftr" sz="quarter" idx="11"/>
          </p:nvPr>
        </p:nvSpPr>
        <p:spPr/>
        <p:txBody>
          <a:bodyPr/>
          <a:lstStyle/>
          <a:p>
            <a:r>
              <a:rPr lang="en-US" dirty="0" smtClean="0"/>
              <a:t>JVH3, Questa Formal &amp; CDC Technologies Overview, June 2017</a:t>
            </a:r>
            <a:endParaRPr lang="en-US" dirty="0"/>
          </a:p>
        </p:txBody>
      </p:sp>
    </p:spTree>
    <p:extLst>
      <p:ext uri="{BB962C8B-B14F-4D97-AF65-F5344CB8AC3E}">
        <p14:creationId xmlns:p14="http://schemas.microsoft.com/office/powerpoint/2010/main" val="370976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401638" y="692150"/>
            <a:ext cx="6143625" cy="3457575"/>
          </a:xfrm>
          <a:ln/>
        </p:spPr>
      </p:sp>
      <p:sp>
        <p:nvSpPr>
          <p:cNvPr id="111619" name="Rectangle 3"/>
          <p:cNvSpPr>
            <a:spLocks noGrp="1" noChangeArrowheads="1"/>
          </p:cNvSpPr>
          <p:nvPr>
            <p:ph type="body" idx="1"/>
          </p:nvPr>
        </p:nvSpPr>
        <p:spPr>
          <a:xfrm>
            <a:off x="695325" y="4379913"/>
            <a:ext cx="5556250" cy="4148137"/>
          </a:xfrm>
          <a:noFill/>
          <a:ln/>
        </p:spPr>
        <p:txBody>
          <a:bodyPr/>
          <a:lstStyle/>
          <a:p>
            <a:endParaRPr lang="en-US" smtClean="0">
              <a:latin typeface="Tahoma" pitchFamily="34" charset="0"/>
              <a:ea typeface="ＭＳ Ｐゴシック" pitchFamily="34" charset="-128"/>
            </a:endParaRPr>
          </a:p>
        </p:txBody>
      </p:sp>
    </p:spTree>
    <p:extLst>
      <p:ext uri="{BB962C8B-B14F-4D97-AF65-F5344CB8AC3E}">
        <p14:creationId xmlns:p14="http://schemas.microsoft.com/office/powerpoint/2010/main" val="2033753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Presentation Title</a:t>
            </a:r>
            <a:endParaRPr lang="en-US"/>
          </a:p>
        </p:txBody>
      </p:sp>
    </p:spTree>
    <p:extLst>
      <p:ext uri="{BB962C8B-B14F-4D97-AF65-F5344CB8AC3E}">
        <p14:creationId xmlns:p14="http://schemas.microsoft.com/office/powerpoint/2010/main" val="1898492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98569FDF-BDC4-4E82-AA41-EC853C883FD9}" type="slidenum">
              <a:rPr lang="en-US" smtClean="0"/>
              <a:pPr>
                <a:defRPr/>
              </a:pPr>
              <a:t>33</a:t>
            </a:fld>
            <a:endParaRPr lang="en-US" dirty="0"/>
          </a:p>
        </p:txBody>
      </p:sp>
    </p:spTree>
    <p:extLst>
      <p:ext uri="{BB962C8B-B14F-4D97-AF65-F5344CB8AC3E}">
        <p14:creationId xmlns:p14="http://schemas.microsoft.com/office/powerpoint/2010/main" val="974868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Presentation Title</a:t>
            </a:r>
            <a:endParaRPr lang="en-US"/>
          </a:p>
        </p:txBody>
      </p:sp>
      <p:sp>
        <p:nvSpPr>
          <p:cNvPr id="5" name="Slide Number Placeholder 4"/>
          <p:cNvSpPr>
            <a:spLocks noGrp="1"/>
          </p:cNvSpPr>
          <p:nvPr>
            <p:ph type="sldNum" sz="quarter" idx="11"/>
          </p:nvPr>
        </p:nvSpPr>
        <p:spPr/>
        <p:txBody>
          <a:bodyPr/>
          <a:lstStyle/>
          <a:p>
            <a:fld id="{4EF60D13-6827-4DE5-BBDB-189D9C1C94B1}" type="slidenum">
              <a:rPr lang="en-US" smtClean="0"/>
              <a:pPr/>
              <a:t>36</a:t>
            </a:fld>
            <a:endParaRPr lang="en-US"/>
          </a:p>
        </p:txBody>
      </p:sp>
      <p:sp>
        <p:nvSpPr>
          <p:cNvPr id="6" name="Footer Placeholder 5"/>
          <p:cNvSpPr>
            <a:spLocks noGrp="1"/>
          </p:cNvSpPr>
          <p:nvPr>
            <p:ph type="ftr" sz="quarter" idx="12"/>
          </p:nvPr>
        </p:nvSpPr>
        <p:spPr/>
        <p:txBody>
          <a:bodyPr/>
          <a:lstStyle/>
          <a:p>
            <a:r>
              <a:rPr lang="en-US" dirty="0" smtClean="0"/>
              <a:t>JVH3, Questa Formal &amp; CDC Technologies Overview, June 2017</a:t>
            </a:r>
            <a:endParaRPr lang="en-US" dirty="0"/>
          </a:p>
        </p:txBody>
      </p:sp>
    </p:spTree>
    <p:extLst>
      <p:ext uri="{BB962C8B-B14F-4D97-AF65-F5344CB8AC3E}">
        <p14:creationId xmlns:p14="http://schemas.microsoft.com/office/powerpoint/2010/main" val="4252190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401638" y="692150"/>
            <a:ext cx="6143625" cy="3457575"/>
          </a:xfrm>
          <a:ln/>
        </p:spPr>
      </p:sp>
      <p:sp>
        <p:nvSpPr>
          <p:cNvPr id="101379" name="Rectangle 3"/>
          <p:cNvSpPr>
            <a:spLocks noGrp="1" noChangeArrowheads="1"/>
          </p:cNvSpPr>
          <p:nvPr>
            <p:ph type="body" idx="1"/>
          </p:nvPr>
        </p:nvSpPr>
        <p:spPr>
          <a:xfrm>
            <a:off x="695325" y="4379913"/>
            <a:ext cx="5556250" cy="4148137"/>
          </a:xfrm>
          <a:noFill/>
          <a:ln/>
        </p:spPr>
        <p:txBody>
          <a:bodyPr/>
          <a:lstStyle/>
          <a:p>
            <a:endParaRPr lang="en-US" smtClean="0">
              <a:latin typeface="Tahoma" pitchFamily="34" charset="0"/>
              <a:ea typeface="ＭＳ Ｐゴシック" pitchFamily="34" charset="-128"/>
            </a:endParaRPr>
          </a:p>
        </p:txBody>
      </p:sp>
    </p:spTree>
    <p:extLst>
      <p:ext uri="{BB962C8B-B14F-4D97-AF65-F5344CB8AC3E}">
        <p14:creationId xmlns:p14="http://schemas.microsoft.com/office/powerpoint/2010/main" val="4273178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9613" y="461963"/>
            <a:ext cx="5529262" cy="31115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Presentation Title</a:t>
            </a:r>
            <a:endParaRPr lang="en-US"/>
          </a:p>
        </p:txBody>
      </p:sp>
      <p:sp>
        <p:nvSpPr>
          <p:cNvPr id="5" name="Slide Number Placeholder 4"/>
          <p:cNvSpPr>
            <a:spLocks noGrp="1"/>
          </p:cNvSpPr>
          <p:nvPr>
            <p:ph type="sldNum" sz="quarter" idx="11"/>
          </p:nvPr>
        </p:nvSpPr>
        <p:spPr/>
        <p:txBody>
          <a:bodyPr/>
          <a:lstStyle/>
          <a:p>
            <a:fld id="{4EF60D13-6827-4DE5-BBDB-189D9C1C94B1}" type="slidenum">
              <a:rPr lang="en-US" smtClean="0"/>
              <a:pPr/>
              <a:t>39</a:t>
            </a:fld>
            <a:endParaRPr lang="en-US"/>
          </a:p>
        </p:txBody>
      </p:sp>
      <p:sp>
        <p:nvSpPr>
          <p:cNvPr id="6" name="Footer Placeholder 5"/>
          <p:cNvSpPr>
            <a:spLocks noGrp="1"/>
          </p:cNvSpPr>
          <p:nvPr>
            <p:ph type="ftr" sz="quarter" idx="12"/>
          </p:nvPr>
        </p:nvSpPr>
        <p:spPr/>
        <p:txBody>
          <a:bodyPr/>
          <a:lstStyle/>
          <a:p>
            <a:r>
              <a:rPr lang="en-US" dirty="0" smtClean="0"/>
              <a:t>JVH3, Questa Formal &amp; CDC Technologies Overview, June 2017</a:t>
            </a:r>
            <a:endParaRPr lang="en-US" dirty="0"/>
          </a:p>
        </p:txBody>
      </p:sp>
    </p:spTree>
    <p:extLst>
      <p:ext uri="{BB962C8B-B14F-4D97-AF65-F5344CB8AC3E}">
        <p14:creationId xmlns:p14="http://schemas.microsoft.com/office/powerpoint/2010/main" val="140533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401638" y="692150"/>
            <a:ext cx="6143625" cy="3457575"/>
          </a:xfrm>
          <a:ln/>
        </p:spPr>
      </p:sp>
      <p:sp>
        <p:nvSpPr>
          <p:cNvPr id="117763" name="Rectangle 3"/>
          <p:cNvSpPr>
            <a:spLocks noGrp="1" noChangeArrowheads="1"/>
          </p:cNvSpPr>
          <p:nvPr>
            <p:ph type="body" idx="1"/>
          </p:nvPr>
        </p:nvSpPr>
        <p:spPr>
          <a:xfrm>
            <a:off x="695325" y="4379913"/>
            <a:ext cx="5556250" cy="4148137"/>
          </a:xfrm>
          <a:noFill/>
          <a:ln/>
        </p:spPr>
        <p:txBody>
          <a:bodyPr/>
          <a:lstStyle/>
          <a:p>
            <a:pPr>
              <a:lnSpc>
                <a:spcPct val="90000"/>
              </a:lnSpc>
            </a:pPr>
            <a:endParaRPr lang="en-US" smtClean="0">
              <a:latin typeface="Tahoma" pitchFamily="34" charset="0"/>
              <a:ea typeface="ＭＳ Ｐゴシック" pitchFamily="34" charset="-128"/>
            </a:endParaRPr>
          </a:p>
        </p:txBody>
      </p:sp>
    </p:spTree>
    <p:extLst>
      <p:ext uri="{BB962C8B-B14F-4D97-AF65-F5344CB8AC3E}">
        <p14:creationId xmlns:p14="http://schemas.microsoft.com/office/powerpoint/2010/main" val="228483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403225" y="692150"/>
            <a:ext cx="6143625" cy="3457575"/>
          </a:xfrm>
          <a:ln/>
        </p:spPr>
      </p:sp>
      <p:sp>
        <p:nvSpPr>
          <p:cNvPr id="119811" name="Rectangle 3"/>
          <p:cNvSpPr>
            <a:spLocks noGrp="1" noChangeArrowheads="1"/>
          </p:cNvSpPr>
          <p:nvPr>
            <p:ph type="body" idx="1"/>
          </p:nvPr>
        </p:nvSpPr>
        <p:spPr>
          <a:xfrm>
            <a:off x="695325" y="4379913"/>
            <a:ext cx="5556250" cy="4148137"/>
          </a:xfrm>
          <a:noFill/>
          <a:ln/>
        </p:spPr>
        <p:txBody>
          <a:bodyPr/>
          <a:lstStyle/>
          <a:p>
            <a:endParaRPr lang="en-US" smtClean="0">
              <a:latin typeface="Tahoma" pitchFamily="34" charset="0"/>
              <a:ea typeface="ＭＳ Ｐゴシック" pitchFamily="34" charset="-128"/>
            </a:endParaRPr>
          </a:p>
        </p:txBody>
      </p:sp>
    </p:spTree>
    <p:extLst>
      <p:ext uri="{BB962C8B-B14F-4D97-AF65-F5344CB8AC3E}">
        <p14:creationId xmlns:p14="http://schemas.microsoft.com/office/powerpoint/2010/main" val="3541535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403225" y="692150"/>
            <a:ext cx="6143625" cy="3457575"/>
          </a:xfrm>
          <a:ln/>
        </p:spPr>
      </p:sp>
      <p:sp>
        <p:nvSpPr>
          <p:cNvPr id="121859" name="Rectangle 3"/>
          <p:cNvSpPr>
            <a:spLocks noGrp="1" noChangeArrowheads="1"/>
          </p:cNvSpPr>
          <p:nvPr>
            <p:ph type="body" idx="1"/>
          </p:nvPr>
        </p:nvSpPr>
        <p:spPr>
          <a:xfrm>
            <a:off x="695325" y="4379913"/>
            <a:ext cx="5556250" cy="4148137"/>
          </a:xfrm>
          <a:noFill/>
          <a:ln/>
        </p:spPr>
        <p:txBody>
          <a:bodyPr/>
          <a:lstStyle/>
          <a:p>
            <a:r>
              <a:rPr lang="en-US" smtClean="0">
                <a:latin typeface="Tahoma" pitchFamily="34" charset="0"/>
                <a:ea typeface="ＭＳ Ｐゴシック" pitchFamily="34" charset="-128"/>
              </a:rPr>
              <a:t>In this example, we will look at another type of reconvergence, one that occurs in “time”.</a:t>
            </a:r>
          </a:p>
          <a:p>
            <a:endParaRPr lang="en-US" smtClean="0">
              <a:latin typeface="Tahoma" pitchFamily="34" charset="0"/>
              <a:ea typeface="ＭＳ Ｐゴシック" pitchFamily="34" charset="-128"/>
            </a:endParaRPr>
          </a:p>
          <a:p>
            <a:r>
              <a:rPr lang="en-US" smtClean="0">
                <a:latin typeface="Tahoma" pitchFamily="34" charset="0"/>
                <a:ea typeface="ＭＳ Ｐゴシック" pitchFamily="34" charset="-128"/>
              </a:rPr>
              <a:t>In this example we are transferring a signal between domains. The receiving domain assumes that whenever this signal goes high, it will remain high for a minimum of 2 cycles. </a:t>
            </a:r>
          </a:p>
          <a:p>
            <a:endParaRPr lang="en-US" smtClean="0">
              <a:latin typeface="Tahoma" pitchFamily="34" charset="0"/>
              <a:ea typeface="ＭＳ Ｐゴシック" pitchFamily="34" charset="-128"/>
            </a:endParaRPr>
          </a:p>
          <a:p>
            <a:r>
              <a:rPr lang="en-US" smtClean="0">
                <a:latin typeface="Tahoma" pitchFamily="34" charset="0"/>
                <a:ea typeface="ＭＳ Ｐゴシック" pitchFamily="34" charset="-128"/>
              </a:rPr>
              <a:t>As the signal is transferred, one of the edged (the falling edge) triggers a metastability event due to a setup violation, and the hardware settles to a random zero. This means that the hardware has advanced the edge (relative to simulation) by one cycle. </a:t>
            </a:r>
          </a:p>
          <a:p>
            <a:endParaRPr lang="en-US" smtClean="0">
              <a:latin typeface="Tahoma" pitchFamily="34" charset="0"/>
              <a:ea typeface="ＭＳ Ｐゴシック" pitchFamily="34" charset="-128"/>
            </a:endParaRPr>
          </a:p>
          <a:p>
            <a:r>
              <a:rPr lang="en-US" smtClean="0">
                <a:latin typeface="Tahoma" pitchFamily="34" charset="0"/>
                <a:ea typeface="ＭＳ Ｐゴシック" pitchFamily="34" charset="-128"/>
              </a:rPr>
              <a:t>The end result is that in the receiving domain the signal is now no longer high for the duration expected and the relationship between the edges has been destroyed leading to a potential problem. </a:t>
            </a:r>
          </a:p>
          <a:p>
            <a:endParaRPr lang="en-US" smtClean="0">
              <a:latin typeface="Tahoma" pitchFamily="34" charset="0"/>
              <a:ea typeface="ＭＳ Ｐゴシック" pitchFamily="34" charset="-128"/>
            </a:endParaRPr>
          </a:p>
          <a:p>
            <a:r>
              <a:rPr lang="en-US" smtClean="0">
                <a:latin typeface="Tahoma" pitchFamily="34" charset="0"/>
                <a:ea typeface="ＭＳ Ｐゴシック" pitchFamily="34" charset="-128"/>
              </a:rPr>
              <a:t>Both of these types of reconvergence problems “space” and “time” can be fixed through good design. </a:t>
            </a:r>
          </a:p>
        </p:txBody>
      </p:sp>
    </p:spTree>
    <p:extLst>
      <p:ext uri="{BB962C8B-B14F-4D97-AF65-F5344CB8AC3E}">
        <p14:creationId xmlns:p14="http://schemas.microsoft.com/office/powerpoint/2010/main" val="243587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401638" y="692150"/>
            <a:ext cx="6143625" cy="3457575"/>
          </a:xfrm>
          <a:ln/>
        </p:spPr>
      </p:sp>
      <p:sp>
        <p:nvSpPr>
          <p:cNvPr id="113667" name="Rectangle 3"/>
          <p:cNvSpPr>
            <a:spLocks noGrp="1" noChangeArrowheads="1"/>
          </p:cNvSpPr>
          <p:nvPr>
            <p:ph type="body" idx="1"/>
          </p:nvPr>
        </p:nvSpPr>
        <p:spPr>
          <a:xfrm>
            <a:off x="695325" y="4379913"/>
            <a:ext cx="5556250" cy="4148137"/>
          </a:xfrm>
          <a:noFill/>
          <a:ln/>
        </p:spPr>
        <p:txBody>
          <a:bodyPr/>
          <a:lstStyle/>
          <a:p>
            <a:endParaRPr lang="en-US" smtClean="0">
              <a:latin typeface="Tahoma" pitchFamily="34" charset="0"/>
              <a:ea typeface="ＭＳ Ｐゴシック" pitchFamily="34" charset="-128"/>
            </a:endParaRPr>
          </a:p>
        </p:txBody>
      </p:sp>
    </p:spTree>
    <p:extLst>
      <p:ext uri="{BB962C8B-B14F-4D97-AF65-F5344CB8AC3E}">
        <p14:creationId xmlns:p14="http://schemas.microsoft.com/office/powerpoint/2010/main" val="305866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a:defRPr/>
            </a:pPr>
            <a:r>
              <a:rPr lang="en-US" smtClean="0"/>
              <a:t>Presentation Title</a:t>
            </a:r>
            <a:endParaRPr lang="en-US"/>
          </a:p>
        </p:txBody>
      </p:sp>
    </p:spTree>
    <p:extLst>
      <p:ext uri="{BB962C8B-B14F-4D97-AF65-F5344CB8AC3E}">
        <p14:creationId xmlns:p14="http://schemas.microsoft.com/office/powerpoint/2010/main" val="704055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txBox="1">
            <a:spLocks noGrp="1" noChangeArrowheads="1"/>
          </p:cNvSpPr>
          <p:nvPr/>
        </p:nvSpPr>
        <p:spPr bwMode="auto">
          <a:xfrm>
            <a:off x="3935413" y="8758238"/>
            <a:ext cx="3009900" cy="460375"/>
          </a:xfrm>
          <a:prstGeom prst="rect">
            <a:avLst/>
          </a:prstGeom>
          <a:noFill/>
          <a:ln w="9525">
            <a:noFill/>
            <a:miter lim="800000"/>
            <a:headEnd/>
            <a:tailEnd/>
          </a:ln>
        </p:spPr>
        <p:txBody>
          <a:bodyPr lIns="92379" tIns="46190" rIns="92379" bIns="46190" anchor="b"/>
          <a:lstStyle/>
          <a:p>
            <a:pPr algn="r" defTabSz="923925"/>
            <a:fld id="{261AB698-CF94-41A1-AE12-832F86514E37}" type="slidenum">
              <a:rPr lang="en-US" sz="1200">
                <a:latin typeface="Arial" charset="0"/>
              </a:rPr>
              <a:pPr algn="r" defTabSz="923925"/>
              <a:t>15</a:t>
            </a:fld>
            <a:endParaRPr lang="en-US" sz="1200">
              <a:latin typeface="Arial" charset="0"/>
            </a:endParaRPr>
          </a:p>
        </p:txBody>
      </p:sp>
      <p:sp>
        <p:nvSpPr>
          <p:cNvPr id="103427" name="Rectangle 16385"/>
          <p:cNvSpPr>
            <a:spLocks noGrp="1" noRot="1" noChangeAspect="1" noChangeArrowheads="1" noTextEdit="1"/>
          </p:cNvSpPr>
          <p:nvPr>
            <p:ph type="sldImg"/>
          </p:nvPr>
        </p:nvSpPr>
        <p:spPr>
          <a:xfrm>
            <a:off x="401638" y="692150"/>
            <a:ext cx="6143625" cy="3457575"/>
          </a:xfrm>
          <a:noFill/>
          <a:ln cap="flat" algn="ctr">
            <a:headEnd type="none" w="med" len="med"/>
            <a:tailEnd type="none" w="med" len="med"/>
          </a:ln>
        </p:spPr>
      </p:sp>
      <p:sp>
        <p:nvSpPr>
          <p:cNvPr id="103428" name="Rectangle 16386"/>
          <p:cNvSpPr>
            <a:spLocks noGrp="1" noChangeArrowheads="1"/>
          </p:cNvSpPr>
          <p:nvPr>
            <p:ph type="body" idx="1"/>
          </p:nvPr>
        </p:nvSpPr>
        <p:spPr>
          <a:xfrm>
            <a:off x="695325" y="4379913"/>
            <a:ext cx="5556250" cy="4148137"/>
          </a:xfrm>
          <a:noFill/>
          <a:ln/>
        </p:spPr>
        <p:txBody>
          <a:bodyPr lIns="92379" tIns="46190" rIns="92379" bIns="46190"/>
          <a:lstStyle/>
          <a:p>
            <a:endParaRPr lang="en-US" smtClean="0">
              <a:latin typeface="Tahoma" pitchFamily="34" charset="0"/>
              <a:ea typeface="ＭＳ Ｐゴシック" pitchFamily="34" charset="-128"/>
            </a:endParaRPr>
          </a:p>
        </p:txBody>
      </p:sp>
    </p:spTree>
    <p:extLst>
      <p:ext uri="{BB962C8B-B14F-4D97-AF65-F5344CB8AC3E}">
        <p14:creationId xmlns:p14="http://schemas.microsoft.com/office/powerpoint/2010/main" val="106275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txBox="1">
            <a:spLocks noGrp="1" noChangeArrowheads="1"/>
          </p:cNvSpPr>
          <p:nvPr/>
        </p:nvSpPr>
        <p:spPr bwMode="auto">
          <a:xfrm>
            <a:off x="3935413" y="8758238"/>
            <a:ext cx="3009900" cy="460375"/>
          </a:xfrm>
          <a:prstGeom prst="rect">
            <a:avLst/>
          </a:prstGeom>
          <a:noFill/>
          <a:ln w="9525">
            <a:noFill/>
            <a:miter lim="800000"/>
            <a:headEnd/>
            <a:tailEnd/>
          </a:ln>
        </p:spPr>
        <p:txBody>
          <a:bodyPr lIns="92379" tIns="46190" rIns="92379" bIns="46190" anchor="b"/>
          <a:lstStyle/>
          <a:p>
            <a:pPr algn="r" defTabSz="923925"/>
            <a:fld id="{8DBBFE07-5D19-4DFC-B9D8-3BE6C2F05434}" type="slidenum">
              <a:rPr lang="en-US" sz="1200">
                <a:latin typeface="Arial" charset="0"/>
              </a:rPr>
              <a:pPr algn="r" defTabSz="923925"/>
              <a:t>16</a:t>
            </a:fld>
            <a:endParaRPr lang="en-US" sz="1200">
              <a:latin typeface="Arial" charset="0"/>
            </a:endParaRPr>
          </a:p>
        </p:txBody>
      </p:sp>
      <p:sp>
        <p:nvSpPr>
          <p:cNvPr id="105475" name="Rectangle 16385"/>
          <p:cNvSpPr>
            <a:spLocks noGrp="1" noRot="1" noChangeAspect="1" noChangeArrowheads="1" noTextEdit="1"/>
          </p:cNvSpPr>
          <p:nvPr>
            <p:ph type="sldImg"/>
          </p:nvPr>
        </p:nvSpPr>
        <p:spPr>
          <a:xfrm>
            <a:off x="401638" y="692150"/>
            <a:ext cx="6143625" cy="3457575"/>
          </a:xfrm>
          <a:noFill/>
          <a:ln cap="flat" algn="ctr">
            <a:headEnd type="none" w="med" len="med"/>
            <a:tailEnd type="none" w="med" len="med"/>
          </a:ln>
        </p:spPr>
      </p:sp>
      <p:sp>
        <p:nvSpPr>
          <p:cNvPr id="105476" name="Rectangle 16386"/>
          <p:cNvSpPr>
            <a:spLocks noGrp="1" noChangeArrowheads="1"/>
          </p:cNvSpPr>
          <p:nvPr>
            <p:ph type="body" idx="1"/>
          </p:nvPr>
        </p:nvSpPr>
        <p:spPr>
          <a:xfrm>
            <a:off x="695325" y="4379913"/>
            <a:ext cx="5556250" cy="4148137"/>
          </a:xfrm>
          <a:noFill/>
          <a:ln/>
        </p:spPr>
        <p:txBody>
          <a:bodyPr lIns="92379" tIns="46190" rIns="92379" bIns="46190"/>
          <a:lstStyle/>
          <a:p>
            <a:endParaRPr lang="en-US" smtClean="0">
              <a:latin typeface="Tahoma" pitchFamily="34" charset="0"/>
              <a:ea typeface="ＭＳ Ｐゴシック" pitchFamily="34" charset="-128"/>
            </a:endParaRPr>
          </a:p>
        </p:txBody>
      </p:sp>
    </p:spTree>
    <p:extLst>
      <p:ext uri="{BB962C8B-B14F-4D97-AF65-F5344CB8AC3E}">
        <p14:creationId xmlns:p14="http://schemas.microsoft.com/office/powerpoint/2010/main" val="3724143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401638" y="692150"/>
            <a:ext cx="6143625" cy="3457575"/>
          </a:xfrm>
          <a:ln/>
        </p:spPr>
      </p:sp>
      <p:sp>
        <p:nvSpPr>
          <p:cNvPr id="109571" name="Rectangle 3"/>
          <p:cNvSpPr>
            <a:spLocks noGrp="1" noChangeArrowheads="1"/>
          </p:cNvSpPr>
          <p:nvPr>
            <p:ph type="body" idx="1"/>
          </p:nvPr>
        </p:nvSpPr>
        <p:spPr>
          <a:xfrm>
            <a:off x="695325" y="4379913"/>
            <a:ext cx="5556250" cy="4148137"/>
          </a:xfrm>
          <a:noFill/>
          <a:ln/>
        </p:spPr>
        <p:txBody>
          <a:bodyPr/>
          <a:lstStyle/>
          <a:p>
            <a:endParaRPr lang="en-US" smtClean="0">
              <a:latin typeface="Tahoma" pitchFamily="34" charset="0"/>
              <a:ea typeface="ＭＳ Ｐゴシック" pitchFamily="34" charset="-128"/>
            </a:endParaRPr>
          </a:p>
        </p:txBody>
      </p:sp>
    </p:spTree>
    <p:extLst>
      <p:ext uri="{BB962C8B-B14F-4D97-AF65-F5344CB8AC3E}">
        <p14:creationId xmlns:p14="http://schemas.microsoft.com/office/powerpoint/2010/main" val="3242395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Rectangle 1"/>
          <p:cNvSpPr/>
          <p:nvPr userDrawn="1"/>
        </p:nvSpPr>
        <p:spPr>
          <a:xfrm>
            <a:off x="0" y="0"/>
            <a:ext cx="12188825" cy="2514240"/>
          </a:xfrm>
          <a:prstGeom prst="rect">
            <a:avLst/>
          </a:prstGeom>
          <a:solidFill>
            <a:srgbClr val="2E579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
        <p:nvSpPr>
          <p:cNvPr id="128023" name="Rectangle 23"/>
          <p:cNvSpPr>
            <a:spLocks noGrp="1" noChangeArrowheads="1"/>
          </p:cNvSpPr>
          <p:nvPr userDrawn="1">
            <p:ph type="subTitle" sz="quarter" idx="1"/>
          </p:nvPr>
        </p:nvSpPr>
        <p:spPr>
          <a:xfrm>
            <a:off x="4608904" y="2616204"/>
            <a:ext cx="7082639" cy="541337"/>
          </a:xfrm>
        </p:spPr>
        <p:txBody>
          <a:bodyPr lIns="0" rIns="0"/>
          <a:lstStyle>
            <a:lvl1pPr marL="0" indent="0">
              <a:buFont typeface="Wingdings" pitchFamily="-112" charset="2"/>
              <a:buNone/>
              <a:tabLst>
                <a:tab pos="5180477" algn="l"/>
              </a:tabLst>
              <a:defRPr sz="3000"/>
            </a:lvl1pPr>
          </a:lstStyle>
          <a:p>
            <a:r>
              <a:rPr lang="en-US" smtClean="0"/>
              <a:t>Click to edit Master subtitle style</a:t>
            </a:r>
            <a:endParaRPr lang="en-US" dirty="0"/>
          </a:p>
        </p:txBody>
      </p:sp>
      <p:sp>
        <p:nvSpPr>
          <p:cNvPr id="128007" name="Rectangle 2"/>
          <p:cNvSpPr>
            <a:spLocks noGrp="1" noChangeArrowheads="1"/>
          </p:cNvSpPr>
          <p:nvPr userDrawn="1">
            <p:ph type="ctrTitle"/>
          </p:nvPr>
        </p:nvSpPr>
        <p:spPr bwMode="white">
          <a:xfrm>
            <a:off x="4608900" y="279400"/>
            <a:ext cx="7069942" cy="2159000"/>
          </a:xfrm>
        </p:spPr>
        <p:txBody>
          <a:bodyPr lIns="0" rIns="0"/>
          <a:lstStyle>
            <a:lvl1pPr>
              <a:defRPr sz="4200">
                <a:solidFill>
                  <a:schemeClr val="bg1"/>
                </a:solidFill>
              </a:defRPr>
            </a:lvl1pPr>
          </a:lstStyle>
          <a:p>
            <a:r>
              <a:rPr lang="en-US" smtClean="0"/>
              <a:t>Click to edit Master title style</a:t>
            </a:r>
            <a:endParaRPr lang="en-US" dirty="0"/>
          </a:p>
        </p:txBody>
      </p:sp>
      <p:pic>
        <p:nvPicPr>
          <p:cNvPr id="10" name="Picture 9" descr="Mentor-ASB-Logo-Color-Hir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96007" y="5819775"/>
            <a:ext cx="2096839" cy="596900"/>
          </a:xfrm>
          <a:prstGeom prst="rect">
            <a:avLst/>
          </a:prstGeom>
        </p:spPr>
      </p:pic>
      <p:pic>
        <p:nvPicPr>
          <p:cNvPr id="12" name="Picture 11" descr="Tech-Montage-2017-PPT-1.jpg"/>
          <p:cNvPicPr>
            <a:picLocks noChangeAspect="1"/>
          </p:cNvPicPr>
          <p:nvPr userDrawn="1"/>
        </p:nvPicPr>
        <p:blipFill rotWithShape="1">
          <a:blip r:embed="rId3">
            <a:extLst>
              <a:ext uri="{28A0092B-C50C-407E-A947-70E740481C1C}">
                <a14:useLocalDpi xmlns:a14="http://schemas.microsoft.com/office/drawing/2010/main" val="0"/>
              </a:ext>
            </a:extLst>
          </a:blip>
          <a:srcRect l="3764" r="4022"/>
          <a:stretch/>
        </p:blipFill>
        <p:spPr>
          <a:xfrm>
            <a:off x="375774" y="1066800"/>
            <a:ext cx="3882179" cy="5080000"/>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1"/>
          </p:nvPr>
        </p:nvSpPr>
        <p:spPr/>
        <p:txBody>
          <a:bodyPr/>
          <a:lstStyle/>
          <a:p>
            <a:fld id="{B8EE6C0D-8D49-4EF2-B5AB-91C9339EB8BA}" type="slidenum">
              <a:rPr lang="en-US" smtClean="0"/>
              <a:pPr/>
              <a:t>‹#›</a:t>
            </a:fld>
            <a:endParaRPr lang="en-US" dirty="0"/>
          </a:p>
        </p:txBody>
      </p:sp>
      <p:sp>
        <p:nvSpPr>
          <p:cNvPr id="8" name="Content Placeholder 2"/>
          <p:cNvSpPr>
            <a:spLocks noGrp="1"/>
          </p:cNvSpPr>
          <p:nvPr>
            <p:ph sz="half" idx="1"/>
          </p:nvPr>
        </p:nvSpPr>
        <p:spPr>
          <a:xfrm>
            <a:off x="0" y="1193800"/>
            <a:ext cx="5992839" cy="5035296"/>
          </a:xfrm>
        </p:spPr>
        <p:txBody>
          <a:bodyPr/>
          <a:lstStyle>
            <a:lvl1pPr>
              <a:buClr>
                <a:srgbClr val="3769AC"/>
              </a:buClr>
              <a:defRPr sz="2800"/>
            </a:lvl1pPr>
            <a:lvl2pPr>
              <a:defRPr sz="2400"/>
            </a:lvl2pPr>
            <a:lvl3pPr>
              <a:defRPr sz="2000"/>
            </a:lvl3pPr>
            <a:lvl4pPr>
              <a:defRPr sz="1800"/>
            </a:lvl4pPr>
            <a:lvl5pPr>
              <a:defRPr sz="18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half" idx="12"/>
          </p:nvPr>
        </p:nvSpPr>
        <p:spPr>
          <a:xfrm>
            <a:off x="6195986" y="1193800"/>
            <a:ext cx="5992839" cy="5035296"/>
          </a:xfrm>
        </p:spPr>
        <p:txBody>
          <a:bodyPr/>
          <a:lstStyle>
            <a:lvl1pPr>
              <a:buClr>
                <a:srgbClr val="3769AC"/>
              </a:buClr>
              <a:defRPr sz="2800"/>
            </a:lvl1pPr>
            <a:lvl2pPr>
              <a:defRPr sz="2400"/>
            </a:lvl2pPr>
            <a:lvl3pPr>
              <a:defRPr sz="2000"/>
            </a:lvl3pPr>
            <a:lvl4pPr>
              <a:defRPr sz="1800"/>
            </a:lvl4pPr>
            <a:lvl5pPr>
              <a:defRPr sz="18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944328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1"/>
          </p:nvPr>
        </p:nvSpPr>
        <p:spPr/>
        <p:txBody>
          <a:bodyPr/>
          <a:lstStyle/>
          <a:p>
            <a:fld id="{B8EE6C0D-8D49-4EF2-B5AB-91C9339EB8BA}" type="slidenum">
              <a:rPr lang="en-US" smtClean="0"/>
              <a:pPr/>
              <a:t>‹#›</a:t>
            </a:fld>
            <a:endParaRPr lang="en-US" dirty="0"/>
          </a:p>
        </p:txBody>
      </p:sp>
      <p:sp>
        <p:nvSpPr>
          <p:cNvPr id="8" name="Text Placeholder 2"/>
          <p:cNvSpPr>
            <a:spLocks noGrp="1"/>
          </p:cNvSpPr>
          <p:nvPr>
            <p:ph type="body" idx="1"/>
          </p:nvPr>
        </p:nvSpPr>
        <p:spPr>
          <a:xfrm>
            <a:off x="609441" y="1295402"/>
            <a:ext cx="5385514" cy="879475"/>
          </a:xfrm>
        </p:spPr>
        <p:txBody>
          <a:bodyPr lIns="158462" rIns="158462" anchor="b"/>
          <a:lstStyle>
            <a:lvl1pPr marL="0" indent="0">
              <a:buNone/>
              <a:defRPr sz="2700" b="1"/>
            </a:lvl1pPr>
            <a:lvl2pPr marL="609468" indent="0">
              <a:buNone/>
              <a:defRPr sz="2700" b="1"/>
            </a:lvl2pPr>
            <a:lvl3pPr marL="1218936" indent="0">
              <a:buNone/>
              <a:defRPr sz="2400" b="1"/>
            </a:lvl3pPr>
            <a:lvl4pPr marL="1828404" indent="0">
              <a:buNone/>
              <a:defRPr sz="2100" b="1"/>
            </a:lvl4pPr>
            <a:lvl5pPr marL="2437872" indent="0">
              <a:buNone/>
              <a:defRPr sz="2100" b="1"/>
            </a:lvl5pPr>
            <a:lvl6pPr marL="3047340" indent="0">
              <a:buNone/>
              <a:defRPr sz="2100" b="1"/>
            </a:lvl6pPr>
            <a:lvl7pPr marL="3656808" indent="0">
              <a:buNone/>
              <a:defRPr sz="2100" b="1"/>
            </a:lvl7pPr>
            <a:lvl8pPr marL="4266275" indent="0">
              <a:buNone/>
              <a:defRPr sz="2100" b="1"/>
            </a:lvl8pPr>
            <a:lvl9pPr marL="4875744" indent="0">
              <a:buNone/>
              <a:defRPr sz="2100" b="1"/>
            </a:lvl9pPr>
          </a:lstStyle>
          <a:p>
            <a:pPr lvl="0"/>
            <a:r>
              <a:rPr lang="en-US" smtClean="0"/>
              <a:t>Click to edit Master text styles</a:t>
            </a:r>
          </a:p>
        </p:txBody>
      </p:sp>
      <p:sp>
        <p:nvSpPr>
          <p:cNvPr id="9" name="Content Placeholder 3"/>
          <p:cNvSpPr>
            <a:spLocks noGrp="1"/>
          </p:cNvSpPr>
          <p:nvPr>
            <p:ph sz="half" idx="2"/>
          </p:nvPr>
        </p:nvSpPr>
        <p:spPr>
          <a:xfrm>
            <a:off x="609441" y="2174875"/>
            <a:ext cx="5385514" cy="3951288"/>
          </a:xfrm>
        </p:spPr>
        <p:txBody>
          <a:bodyPr lIns="158462" rIns="158462"/>
          <a:lstStyle>
            <a:lvl1pPr>
              <a:buClr>
                <a:srgbClr val="3769AC"/>
              </a:buClr>
              <a:defRPr sz="2600"/>
            </a:lvl1pPr>
            <a:lvl2pPr>
              <a:defRPr sz="2400"/>
            </a:lvl2pPr>
            <a:lvl3pPr>
              <a:defRPr sz="20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4"/>
          <p:cNvSpPr>
            <a:spLocks noGrp="1"/>
          </p:cNvSpPr>
          <p:nvPr>
            <p:ph type="body" sz="quarter" idx="3"/>
          </p:nvPr>
        </p:nvSpPr>
        <p:spPr>
          <a:xfrm>
            <a:off x="6191757" y="1295402"/>
            <a:ext cx="5387630" cy="879475"/>
          </a:xfrm>
        </p:spPr>
        <p:txBody>
          <a:bodyPr lIns="158462" rIns="158462" anchor="b"/>
          <a:lstStyle>
            <a:lvl1pPr marL="0" indent="0">
              <a:buNone/>
              <a:defRPr sz="2700" b="1"/>
            </a:lvl1pPr>
            <a:lvl2pPr marL="609468" indent="0">
              <a:buNone/>
              <a:defRPr sz="2700" b="1"/>
            </a:lvl2pPr>
            <a:lvl3pPr marL="1218936" indent="0">
              <a:buNone/>
              <a:defRPr sz="2400" b="1"/>
            </a:lvl3pPr>
            <a:lvl4pPr marL="1828404" indent="0">
              <a:buNone/>
              <a:defRPr sz="2100" b="1"/>
            </a:lvl4pPr>
            <a:lvl5pPr marL="2437872" indent="0">
              <a:buNone/>
              <a:defRPr sz="2100" b="1"/>
            </a:lvl5pPr>
            <a:lvl6pPr marL="3047340" indent="0">
              <a:buNone/>
              <a:defRPr sz="2100" b="1"/>
            </a:lvl6pPr>
            <a:lvl7pPr marL="3656808" indent="0">
              <a:buNone/>
              <a:defRPr sz="2100" b="1"/>
            </a:lvl7pPr>
            <a:lvl8pPr marL="4266275" indent="0">
              <a:buNone/>
              <a:defRPr sz="2100" b="1"/>
            </a:lvl8pPr>
            <a:lvl9pPr marL="4875744" indent="0">
              <a:buNone/>
              <a:defRPr sz="2100" b="1"/>
            </a:lvl9pPr>
          </a:lstStyle>
          <a:p>
            <a:pPr lvl="0"/>
            <a:r>
              <a:rPr lang="en-US" smtClean="0"/>
              <a:t>Click to edit Master text styles</a:t>
            </a:r>
          </a:p>
        </p:txBody>
      </p:sp>
      <p:sp>
        <p:nvSpPr>
          <p:cNvPr id="11" name="Content Placeholder 5"/>
          <p:cNvSpPr>
            <a:spLocks noGrp="1"/>
          </p:cNvSpPr>
          <p:nvPr>
            <p:ph sz="quarter" idx="4"/>
          </p:nvPr>
        </p:nvSpPr>
        <p:spPr>
          <a:xfrm>
            <a:off x="6191757" y="2174875"/>
            <a:ext cx="5387630" cy="3951288"/>
          </a:xfrm>
        </p:spPr>
        <p:txBody>
          <a:bodyPr lIns="158462" rIns="158462"/>
          <a:lstStyle>
            <a:lvl1pPr marL="347472" marR="0" indent="-347472" algn="l" defTabSz="914400" rtl="0" eaLnBrk="1" fontAlgn="base" latinLnBrk="0" hangingPunct="1">
              <a:lnSpc>
                <a:spcPct val="100000"/>
              </a:lnSpc>
              <a:spcBef>
                <a:spcPct val="30000"/>
              </a:spcBef>
              <a:spcAft>
                <a:spcPct val="0"/>
              </a:spcAft>
              <a:buClr>
                <a:srgbClr val="3769AC"/>
              </a:buClr>
              <a:buSzPct val="80000"/>
              <a:buFont typeface="Wingdings" pitchFamily="-112" charset="2"/>
              <a:buChar char="n"/>
              <a:tabLst/>
              <a:defRPr sz="2700"/>
            </a:lvl1pPr>
            <a:lvl2pPr marL="800100" marR="0" indent="-420688" algn="l" defTabSz="914400" rtl="0" eaLnBrk="1" fontAlgn="base" latinLnBrk="0" hangingPunct="1">
              <a:lnSpc>
                <a:spcPct val="100000"/>
              </a:lnSpc>
              <a:spcBef>
                <a:spcPts val="0"/>
              </a:spcBef>
              <a:spcAft>
                <a:spcPct val="0"/>
              </a:spcAft>
              <a:buClr>
                <a:srgbClr val="5F5F5F"/>
              </a:buClr>
              <a:buSzTx/>
              <a:buFont typeface="Tahoma" pitchFamily="-112" charset="0"/>
              <a:buChar char="—"/>
              <a:tabLst/>
              <a:defRPr sz="2400"/>
            </a:lvl2pPr>
            <a:lvl3pPr marL="1089025" marR="0" indent="-230188" algn="l" defTabSz="914400" rtl="0" eaLnBrk="1" fontAlgn="base" latinLnBrk="0" hangingPunct="1">
              <a:lnSpc>
                <a:spcPct val="100000"/>
              </a:lnSpc>
              <a:spcBef>
                <a:spcPts val="0"/>
              </a:spcBef>
              <a:spcAft>
                <a:spcPct val="0"/>
              </a:spcAft>
              <a:buClr>
                <a:srgbClr val="5F5F5F"/>
              </a:buClr>
              <a:buSzTx/>
              <a:buFont typeface="Tahoma" pitchFamily="-112" charset="0"/>
              <a:buChar char="–"/>
              <a:tabLst/>
              <a:defRPr sz="2100"/>
            </a:lvl3pPr>
            <a:lvl4pPr marL="1373188" marR="0" indent="-212725" algn="l" defTabSz="914400" rtl="0" eaLnBrk="1" fontAlgn="base" latinLnBrk="0" hangingPunct="1">
              <a:lnSpc>
                <a:spcPct val="100000"/>
              </a:lnSpc>
              <a:spcBef>
                <a:spcPts val="0"/>
              </a:spcBef>
              <a:spcAft>
                <a:spcPct val="0"/>
              </a:spcAft>
              <a:buClr>
                <a:srgbClr val="5F5F5F"/>
              </a:buClr>
              <a:buSzTx/>
              <a:buFont typeface="Tahoma" pitchFamily="-112" charset="0"/>
              <a:buChar char="–"/>
              <a:tabLst/>
              <a:defRPr sz="1900"/>
            </a:lvl4pPr>
            <a:lvl5pPr marL="1598613" marR="0" indent="-153988" algn="l" defTabSz="914400" rtl="0" eaLnBrk="1" fontAlgn="base" latinLnBrk="0" hangingPunct="1">
              <a:lnSpc>
                <a:spcPct val="100000"/>
              </a:lnSpc>
              <a:spcBef>
                <a:spcPct val="30000"/>
              </a:spcBef>
              <a:spcAft>
                <a:spcPct val="0"/>
              </a:spcAft>
              <a:buClr>
                <a:srgbClr val="5F5F5F"/>
              </a:buClr>
              <a:buSzTx/>
              <a:buFont typeface="Arial" pitchFamily="34" charset="0"/>
              <a:buChar char="•"/>
              <a:tabLst/>
              <a:defRPr sz="19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167730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2"/>
          <p:cNvSpPr>
            <a:spLocks noGrp="1"/>
          </p:cNvSpPr>
          <p:nvPr>
            <p:ph idx="1"/>
          </p:nvPr>
        </p:nvSpPr>
        <p:spPr>
          <a:xfrm>
            <a:off x="0" y="1193800"/>
            <a:ext cx="12188825" cy="5035296"/>
          </a:xfrm>
        </p:spPr>
        <p:txBody>
          <a:bodyPr/>
          <a:lstStyle>
            <a:lvl1pPr marL="347472" indent="-347472">
              <a:spcBef>
                <a:spcPts val="850"/>
              </a:spcBef>
              <a:buClr>
                <a:srgbClr val="3769AC"/>
              </a:buClr>
              <a:defRPr/>
            </a:lvl1pPr>
            <a:lvl4pPr>
              <a:defRPr/>
            </a:lvl4pPr>
            <a:lvl5pPr marL="1597025" indent="-153988">
              <a:buFont typeface="Arial" pitchFamily="34" charset="0"/>
              <a:buChar char="•"/>
              <a:defRPr sz="1800"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Slide Number Placeholder 6"/>
          <p:cNvSpPr>
            <a:spLocks noGrp="1"/>
          </p:cNvSpPr>
          <p:nvPr>
            <p:ph type="sldNum" sz="quarter" idx="11"/>
          </p:nvPr>
        </p:nvSpPr>
        <p:spPr/>
        <p:txBody>
          <a:bodyPr/>
          <a:lstStyle/>
          <a:p>
            <a:fld id="{B8EE6C0D-8D49-4EF2-B5AB-91C9339EB8BA}"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1"/>
          </p:nvPr>
        </p:nvSpPr>
        <p:spPr/>
        <p:txBody>
          <a:bodyPr/>
          <a:lstStyle/>
          <a:p>
            <a:fld id="{B8EE6C0D-8D49-4EF2-B5AB-91C9339EB8BA}" type="slidenum">
              <a:rPr lang="en-US" smtClean="0"/>
              <a:pPr/>
              <a:t>‹#›</a:t>
            </a:fld>
            <a:endParaRPr lang="en-US" dirty="0"/>
          </a:p>
        </p:txBody>
      </p:sp>
    </p:spTree>
    <p:extLst>
      <p:ext uri="{BB962C8B-B14F-4D97-AF65-F5344CB8AC3E}">
        <p14:creationId xmlns:p14="http://schemas.microsoft.com/office/powerpoint/2010/main" val="29603501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ntent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1"/>
          </p:nvPr>
        </p:nvSpPr>
        <p:spPr/>
        <p:txBody>
          <a:bodyPr/>
          <a:lstStyle/>
          <a:p>
            <a:fld id="{B8EE6C0D-8D49-4EF2-B5AB-91C9339EB8BA}" type="slidenum">
              <a:rPr lang="en-US" smtClean="0"/>
              <a:pPr/>
              <a:t>‹#›</a:t>
            </a:fld>
            <a:endParaRPr lang="en-US" dirty="0"/>
          </a:p>
        </p:txBody>
      </p:sp>
      <p:sp>
        <p:nvSpPr>
          <p:cNvPr id="8" name="Content Placeholder 3"/>
          <p:cNvSpPr>
            <a:spLocks noGrp="1"/>
          </p:cNvSpPr>
          <p:nvPr>
            <p:ph sz="half" idx="2"/>
          </p:nvPr>
        </p:nvSpPr>
        <p:spPr>
          <a:xfrm>
            <a:off x="5275476" y="1193800"/>
            <a:ext cx="6913349" cy="5035296"/>
          </a:xfrm>
        </p:spPr>
        <p:txBody>
          <a:bodyPr lIns="304735"/>
          <a:lstStyle>
            <a:lvl1pPr>
              <a:spcBef>
                <a:spcPts val="1133"/>
              </a:spcBef>
              <a:buClr>
                <a:srgbClr val="3769AC"/>
              </a:buClr>
              <a:defRPr sz="2800"/>
            </a:lvl1pPr>
            <a:lvl2pPr>
              <a:defRPr sz="2400"/>
            </a:lvl2pPr>
            <a:lvl3pPr>
              <a:defRPr sz="2000"/>
            </a:lvl3pPr>
            <a:lvl4pPr>
              <a:defRPr sz="1800"/>
            </a:lvl4pPr>
            <a:lvl5pPr marL="1543050" indent="-150813">
              <a:spcBef>
                <a:spcPts val="0"/>
              </a:spcBef>
              <a:buFont typeface="Arial" pitchFamily="34" charset="0"/>
              <a:buChar char="•"/>
              <a:defRPr sz="18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56146036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1"/>
          </p:nvPr>
        </p:nvSpPr>
        <p:spPr/>
        <p:txBody>
          <a:bodyPr/>
          <a:lstStyle/>
          <a:p>
            <a:fld id="{B8EE6C0D-8D49-4EF2-B5AB-91C9339EB8BA}" type="slidenum">
              <a:rPr lang="en-US" smtClean="0"/>
              <a:pPr/>
              <a:t>‹#›</a:t>
            </a:fld>
            <a:endParaRPr lang="en-US" dirty="0"/>
          </a:p>
        </p:txBody>
      </p:sp>
      <p:sp>
        <p:nvSpPr>
          <p:cNvPr id="8" name="Table Placeholder 2"/>
          <p:cNvSpPr>
            <a:spLocks noGrp="1"/>
          </p:cNvSpPr>
          <p:nvPr>
            <p:ph type="tbl" idx="1"/>
          </p:nvPr>
        </p:nvSpPr>
        <p:spPr>
          <a:xfrm>
            <a:off x="0" y="1316041"/>
            <a:ext cx="12188825" cy="4957761"/>
          </a:xfrm>
        </p:spPr>
        <p:txBody>
          <a:bodyPr/>
          <a:lstStyle>
            <a:lvl1pPr>
              <a:buClr>
                <a:srgbClr val="3769AC"/>
              </a:buClr>
              <a:defRPr/>
            </a:lvl1pPr>
          </a:lstStyle>
          <a:p>
            <a:pPr lvl="0"/>
            <a:r>
              <a:rPr lang="en-US" noProof="0" smtClean="0"/>
              <a:t>Click icon to add table</a:t>
            </a:r>
            <a:endParaRPr lang="en-US" noProof="0" dirty="0" smtClean="0"/>
          </a:p>
        </p:txBody>
      </p:sp>
    </p:spTree>
    <p:extLst>
      <p:ext uri="{BB962C8B-B14F-4D97-AF65-F5344CB8AC3E}">
        <p14:creationId xmlns:p14="http://schemas.microsoft.com/office/powerpoint/2010/main" val="135540753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rgbClr val="1F3B62"/>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
        <p:nvSpPr>
          <p:cNvPr id="7" name="Rectangle 6"/>
          <p:cNvSpPr/>
          <p:nvPr userDrawn="1"/>
        </p:nvSpPr>
        <p:spPr>
          <a:xfrm>
            <a:off x="0" y="5088960"/>
            <a:ext cx="12188825" cy="1769040"/>
          </a:xfrm>
          <a:prstGeom prst="rect">
            <a:avLst/>
          </a:prstGeom>
          <a:solidFill>
            <a:srgbClr val="2E579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
        <p:nvSpPr>
          <p:cNvPr id="6" name="Rectangle 5"/>
          <p:cNvSpPr/>
          <p:nvPr userDrawn="1"/>
        </p:nvSpPr>
        <p:spPr>
          <a:xfrm>
            <a:off x="0" y="0"/>
            <a:ext cx="12188825" cy="1762560"/>
          </a:xfrm>
          <a:prstGeom prst="rect">
            <a:avLst/>
          </a:prstGeom>
          <a:solidFill>
            <a:srgbClr val="2E579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
        <p:nvSpPr>
          <p:cNvPr id="2" name="Title 1"/>
          <p:cNvSpPr>
            <a:spLocks noGrp="1"/>
          </p:cNvSpPr>
          <p:nvPr>
            <p:ph type="title" hasCustomPrompt="1"/>
          </p:nvPr>
        </p:nvSpPr>
        <p:spPr bwMode="white">
          <a:xfrm>
            <a:off x="962833" y="2616202"/>
            <a:ext cx="10360501" cy="1612900"/>
          </a:xfrm>
        </p:spPr>
        <p:txBody>
          <a:bodyPr anchor="ctr" anchorCtr="1"/>
          <a:lstStyle>
            <a:lvl1pPr algn="ctr">
              <a:defRPr sz="4800" b="1" cap="all">
                <a:solidFill>
                  <a:schemeClr val="bg1"/>
                </a:solidFill>
              </a:defRPr>
            </a:lvl1pPr>
          </a:lstStyle>
          <a:p>
            <a:r>
              <a:rPr lang="en-US" dirty="0" smtClean="0"/>
              <a:t>Click to add </a:t>
            </a:r>
            <a:br>
              <a:rPr lang="en-US" dirty="0" smtClean="0"/>
            </a:br>
            <a:r>
              <a:rPr lang="en-US" dirty="0" smtClean="0"/>
              <a:t>Divider title</a:t>
            </a:r>
            <a:endParaRPr lang="en-US" dirty="0"/>
          </a:p>
        </p:txBody>
      </p:sp>
      <p:sp>
        <p:nvSpPr>
          <p:cNvPr id="3" name="Text Placeholder 2"/>
          <p:cNvSpPr>
            <a:spLocks noGrp="1"/>
          </p:cNvSpPr>
          <p:nvPr>
            <p:ph type="body" idx="1" hasCustomPrompt="1"/>
          </p:nvPr>
        </p:nvSpPr>
        <p:spPr bwMode="white">
          <a:xfrm>
            <a:off x="962833" y="2171702"/>
            <a:ext cx="10360501" cy="444500"/>
          </a:xfrm>
        </p:spPr>
        <p:txBody>
          <a:bodyPr anchor="b"/>
          <a:lstStyle>
            <a:lvl1pPr marL="0" indent="0" algn="ctr">
              <a:buNone/>
              <a:defRPr sz="2100">
                <a:solidFill>
                  <a:schemeClr val="bg1"/>
                </a:solidFill>
              </a:defRPr>
            </a:lvl1pPr>
            <a:lvl2pPr marL="609468" indent="0">
              <a:buNone/>
              <a:defRPr sz="2400"/>
            </a:lvl2pPr>
            <a:lvl3pPr marL="1218936" indent="0">
              <a:buNone/>
              <a:defRPr sz="2100"/>
            </a:lvl3pPr>
            <a:lvl4pPr marL="1828404" indent="0">
              <a:buNone/>
              <a:defRPr sz="1900"/>
            </a:lvl4pPr>
            <a:lvl5pPr marL="2437872" indent="0">
              <a:buNone/>
              <a:defRPr sz="1900"/>
            </a:lvl5pPr>
            <a:lvl6pPr marL="3047340" indent="0">
              <a:buNone/>
              <a:defRPr sz="1900"/>
            </a:lvl6pPr>
            <a:lvl7pPr marL="3656808" indent="0">
              <a:buNone/>
              <a:defRPr sz="1900"/>
            </a:lvl7pPr>
            <a:lvl8pPr marL="4266275" indent="0">
              <a:buNone/>
              <a:defRPr sz="1900"/>
            </a:lvl8pPr>
            <a:lvl9pPr marL="4875744" indent="0">
              <a:buNone/>
              <a:defRPr sz="1900"/>
            </a:lvl9pPr>
          </a:lstStyle>
          <a:p>
            <a:r>
              <a:rPr lang="en-US" dirty="0" smtClean="0"/>
              <a:t>Click to add optional subtitle or running header</a:t>
            </a:r>
            <a:endParaRPr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Quote 01">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1F3B62"/>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
        <p:nvSpPr>
          <p:cNvPr id="2" name="Title 1"/>
          <p:cNvSpPr>
            <a:spLocks noGrp="1"/>
          </p:cNvSpPr>
          <p:nvPr>
            <p:ph type="title" hasCustomPrompt="1"/>
          </p:nvPr>
        </p:nvSpPr>
        <p:spPr bwMode="white">
          <a:xfrm>
            <a:off x="0" y="1828802"/>
            <a:ext cx="12188825" cy="2832100"/>
          </a:xfrm>
        </p:spPr>
        <p:txBody>
          <a:bodyPr anchor="ctr" anchorCtr="1"/>
          <a:lstStyle>
            <a:lvl1pPr algn="ctr">
              <a:defRPr sz="4300" b="1" i="1" cap="none" baseline="0">
                <a:solidFill>
                  <a:schemeClr val="bg1"/>
                </a:solidFill>
              </a:defRPr>
            </a:lvl1pPr>
          </a:lstStyle>
          <a:p>
            <a:r>
              <a:rPr lang="en-US" dirty="0" smtClean="0"/>
              <a:t>Click to add quote</a:t>
            </a:r>
            <a:endParaRPr lang="en-US" dirty="0"/>
          </a:p>
        </p:txBody>
      </p:sp>
      <p:sp>
        <p:nvSpPr>
          <p:cNvPr id="3" name="Text Placeholder 2"/>
          <p:cNvSpPr>
            <a:spLocks noGrp="1"/>
          </p:cNvSpPr>
          <p:nvPr>
            <p:ph type="body" idx="1" hasCustomPrompt="1"/>
          </p:nvPr>
        </p:nvSpPr>
        <p:spPr bwMode="white">
          <a:xfrm>
            <a:off x="962833" y="4699002"/>
            <a:ext cx="10360501" cy="444500"/>
          </a:xfrm>
        </p:spPr>
        <p:txBody>
          <a:bodyPr anchor="b"/>
          <a:lstStyle>
            <a:lvl1pPr marL="0" indent="0" algn="r">
              <a:buNone/>
              <a:defRPr sz="2100" i="1" baseline="0">
                <a:solidFill>
                  <a:schemeClr val="bg1"/>
                </a:solidFill>
              </a:defRPr>
            </a:lvl1pPr>
            <a:lvl2pPr marL="609468" indent="0">
              <a:buNone/>
              <a:defRPr sz="2400"/>
            </a:lvl2pPr>
            <a:lvl3pPr marL="1218936" indent="0">
              <a:buNone/>
              <a:defRPr sz="2100"/>
            </a:lvl3pPr>
            <a:lvl4pPr marL="1828404" indent="0">
              <a:buNone/>
              <a:defRPr sz="1900"/>
            </a:lvl4pPr>
            <a:lvl5pPr marL="2437872" indent="0">
              <a:buNone/>
              <a:defRPr sz="1900"/>
            </a:lvl5pPr>
            <a:lvl6pPr marL="3047340" indent="0">
              <a:buNone/>
              <a:defRPr sz="1900"/>
            </a:lvl6pPr>
            <a:lvl7pPr marL="3656808" indent="0">
              <a:buNone/>
              <a:defRPr sz="1900"/>
            </a:lvl7pPr>
            <a:lvl8pPr marL="4266275" indent="0">
              <a:buNone/>
              <a:defRPr sz="1900"/>
            </a:lvl8pPr>
            <a:lvl9pPr marL="4875744" indent="0">
              <a:buNone/>
              <a:defRPr sz="1900"/>
            </a:lvl9pPr>
          </a:lstStyle>
          <a:p>
            <a:pPr lvl="0"/>
            <a:r>
              <a:rPr lang="en-US" dirty="0" smtClean="0"/>
              <a:t>Click to add author name</a:t>
            </a:r>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no top rule">
    <p:spTree>
      <p:nvGrpSpPr>
        <p:cNvPr id="1" name=""/>
        <p:cNvGrpSpPr/>
        <p:nvPr/>
      </p:nvGrpSpPr>
      <p:grpSpPr>
        <a:xfrm>
          <a:off x="0" y="0"/>
          <a:ext cx="0" cy="0"/>
          <a:chOff x="0" y="0"/>
          <a:chExt cx="0" cy="0"/>
        </a:xfrm>
      </p:grpSpPr>
      <p:sp>
        <p:nvSpPr>
          <p:cNvPr id="8" name="Rectangle 7"/>
          <p:cNvSpPr/>
          <p:nvPr userDrawn="1"/>
        </p:nvSpPr>
        <p:spPr>
          <a:xfrm>
            <a:off x="0" y="1066800"/>
            <a:ext cx="12188825"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anchor="ctr"/>
          <a:lstStyle/>
          <a:p>
            <a:pPr algn="ctr">
              <a:defRPr/>
            </a:pPr>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7" name="Slide Number Placeholder 6"/>
          <p:cNvSpPr>
            <a:spLocks noGrp="1"/>
          </p:cNvSpPr>
          <p:nvPr>
            <p:ph type="sldNum" sz="quarter" idx="11"/>
          </p:nvPr>
        </p:nvSpPr>
        <p:spPr/>
        <p:txBody>
          <a:bodyPr/>
          <a:lstStyle/>
          <a:p>
            <a:fld id="{B8EE6C0D-8D49-4EF2-B5AB-91C9339EB8BA}" type="slidenum">
              <a:rPr lang="en-US" smtClean="0"/>
              <a:pPr/>
              <a:t>‹#›</a:t>
            </a:fld>
            <a:endParaRPr lang="en-US" dirty="0"/>
          </a:p>
        </p:txBody>
      </p:sp>
    </p:spTree>
    <p:extLst>
      <p:ext uri="{BB962C8B-B14F-4D97-AF65-F5344CB8AC3E}">
        <p14:creationId xmlns:p14="http://schemas.microsoft.com/office/powerpoint/2010/main" val="169755945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losing-End">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1F3B62"/>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
        <p:nvSpPr>
          <p:cNvPr id="6" name="Rectangle 5"/>
          <p:cNvSpPr/>
          <p:nvPr userDrawn="1"/>
        </p:nvSpPr>
        <p:spPr>
          <a:xfrm>
            <a:off x="0" y="5088960"/>
            <a:ext cx="12188825" cy="1769040"/>
          </a:xfrm>
          <a:prstGeom prst="rect">
            <a:avLst/>
          </a:prstGeom>
          <a:solidFill>
            <a:srgbClr val="2E579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
        <p:nvSpPr>
          <p:cNvPr id="7" name="Rectangle 6"/>
          <p:cNvSpPr/>
          <p:nvPr userDrawn="1"/>
        </p:nvSpPr>
        <p:spPr>
          <a:xfrm>
            <a:off x="0" y="0"/>
            <a:ext cx="12188825" cy="1762560"/>
          </a:xfrm>
          <a:prstGeom prst="rect">
            <a:avLst/>
          </a:prstGeom>
          <a:solidFill>
            <a:srgbClr val="2E579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pic>
        <p:nvPicPr>
          <p:cNvPr id="13" name="Picture 12" descr="Mentor-ASB-Logo-White-Hir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7413" y="2669794"/>
            <a:ext cx="5334000" cy="1518412"/>
          </a:xfrm>
          <a:prstGeom prst="rect">
            <a:avLst/>
          </a:prstGeom>
        </p:spPr>
      </p:pic>
      <p:sp>
        <p:nvSpPr>
          <p:cNvPr id="8" name="Text Box 22"/>
          <p:cNvSpPr txBox="1">
            <a:spLocks noChangeArrowheads="1"/>
          </p:cNvSpPr>
          <p:nvPr userDrawn="1"/>
        </p:nvSpPr>
        <p:spPr bwMode="white">
          <a:xfrm>
            <a:off x="8990014" y="6245425"/>
            <a:ext cx="3198813" cy="307777"/>
          </a:xfrm>
          <a:prstGeom prst="rect">
            <a:avLst/>
          </a:prstGeom>
          <a:noFill/>
          <a:ln w="9525">
            <a:noFill/>
            <a:miter lim="800000"/>
            <a:headEnd/>
            <a:tailEnd/>
          </a:ln>
          <a:effectLst/>
        </p:spPr>
        <p:txBody>
          <a:bodyPr wrap="square" lIns="0" tIns="0" rIns="0" bIns="0">
            <a:spAutoFit/>
          </a:bodyPr>
          <a:lstStyle/>
          <a:p>
            <a:pPr algn="ctr">
              <a:spcBef>
                <a:spcPct val="50000"/>
              </a:spcBef>
              <a:defRPr/>
            </a:pPr>
            <a:r>
              <a:rPr lang="en-US" sz="2000" b="0" spc="0" dirty="0" smtClean="0">
                <a:solidFill>
                  <a:schemeClr val="bg1"/>
                </a:solidFill>
                <a:latin typeface="Arial"/>
                <a:cs typeface="Arial"/>
              </a:rPr>
              <a:t>www.mentor.com</a:t>
            </a:r>
            <a:endParaRPr lang="en-US" sz="2000" b="0" spc="0" dirty="0">
              <a:solidFill>
                <a:schemeClr val="bg1"/>
              </a:solidFill>
              <a:latin typeface="Arial"/>
              <a:cs typeface="Arial"/>
            </a:endParaRPr>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userDrawn="1">
            <p:ph type="body" idx="1"/>
          </p:nvPr>
        </p:nvSpPr>
        <p:spPr bwMode="auto">
          <a:xfrm>
            <a:off x="0" y="1193803"/>
            <a:ext cx="12188825" cy="5034004"/>
          </a:xfrm>
          <a:prstGeom prst="rect">
            <a:avLst/>
          </a:prstGeom>
          <a:noFill/>
          <a:ln w="9525">
            <a:noFill/>
            <a:miter lim="800000"/>
            <a:headEnd/>
            <a:tailEnd/>
          </a:ln>
        </p:spPr>
        <p:txBody>
          <a:bodyPr vert="horz" wrap="square" lIns="609468" tIns="60947" rIns="609468" bIns="6094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9" name="Rectangle 2"/>
          <p:cNvSpPr>
            <a:spLocks noGrp="1" noChangeArrowheads="1"/>
          </p:cNvSpPr>
          <p:nvPr userDrawn="1">
            <p:ph type="title"/>
          </p:nvPr>
        </p:nvSpPr>
        <p:spPr bwMode="auto">
          <a:xfrm>
            <a:off x="0" y="-1"/>
            <a:ext cx="12188825" cy="1131329"/>
          </a:xfrm>
          <a:prstGeom prst="rect">
            <a:avLst/>
          </a:prstGeom>
          <a:noFill/>
          <a:ln w="9525">
            <a:noFill/>
            <a:miter lim="800000"/>
            <a:headEnd/>
            <a:tailEnd/>
          </a:ln>
        </p:spPr>
        <p:txBody>
          <a:bodyPr vert="horz" wrap="square" lIns="609468" tIns="60947" rIns="609468" bIns="60947" numCol="1" anchor="b" anchorCtr="0" compatLnSpc="1">
            <a:prstTxWarp prst="textNoShape">
              <a:avLst/>
            </a:prstTxWarp>
          </a:bodyPr>
          <a:lstStyle/>
          <a:p>
            <a:pPr lvl="0"/>
            <a:r>
              <a:rPr lang="en-US" smtClean="0"/>
              <a:t>Click to edit Master title style</a:t>
            </a:r>
            <a:endParaRPr lang="en-US" dirty="0" smtClean="0"/>
          </a:p>
        </p:txBody>
      </p:sp>
      <p:sp>
        <p:nvSpPr>
          <p:cNvPr id="3" name="Slide Number Placeholder 2"/>
          <p:cNvSpPr>
            <a:spLocks noGrp="1"/>
          </p:cNvSpPr>
          <p:nvPr userDrawn="1">
            <p:ph type="sldNum" sz="quarter" idx="4"/>
          </p:nvPr>
        </p:nvSpPr>
        <p:spPr>
          <a:xfrm>
            <a:off x="0" y="6627283"/>
            <a:ext cx="512064" cy="228600"/>
          </a:xfrm>
          <a:prstGeom prst="rect">
            <a:avLst/>
          </a:prstGeom>
          <a:noFill/>
        </p:spPr>
        <p:txBody>
          <a:bodyPr vert="horz" lIns="118872" tIns="64008" rIns="118872" bIns="64008" rtlCol="0" anchor="ctr"/>
          <a:lstStyle>
            <a:lvl1pPr algn="ctr">
              <a:defRPr sz="1100">
                <a:solidFill>
                  <a:schemeClr val="tx2"/>
                </a:solidFill>
              </a:defRPr>
            </a:lvl1pPr>
          </a:lstStyle>
          <a:p>
            <a:fld id="{B8EE6C0D-8D49-4EF2-B5AB-91C9339EB8BA}" type="slidenum">
              <a:rPr lang="en-US" smtClean="0"/>
              <a:pPr/>
              <a:t>‹#›</a:t>
            </a:fld>
            <a:endParaRPr lang="en-US" dirty="0"/>
          </a:p>
        </p:txBody>
      </p:sp>
      <p:sp>
        <p:nvSpPr>
          <p:cNvPr id="24" name="Text Box 24"/>
          <p:cNvSpPr txBox="1">
            <a:spLocks noChangeArrowheads="1"/>
          </p:cNvSpPr>
          <p:nvPr userDrawn="1"/>
        </p:nvSpPr>
        <p:spPr bwMode="auto">
          <a:xfrm>
            <a:off x="7557895" y="6400800"/>
            <a:ext cx="3032318" cy="230832"/>
          </a:xfrm>
          <a:prstGeom prst="rect">
            <a:avLst/>
          </a:prstGeom>
          <a:noFill/>
          <a:ln w="9525">
            <a:noFill/>
            <a:miter lim="800000"/>
            <a:headEnd/>
            <a:tailEnd/>
          </a:ln>
          <a:effectLst/>
        </p:spPr>
        <p:txBody>
          <a:bodyPr>
            <a:spAutoFit/>
          </a:bodyPr>
          <a:lstStyle/>
          <a:p>
            <a:pPr>
              <a:spcBef>
                <a:spcPct val="50000"/>
              </a:spcBef>
              <a:defRPr/>
            </a:pPr>
            <a:r>
              <a:rPr lang="en-US" sz="900" dirty="0" smtClean="0">
                <a:solidFill>
                  <a:schemeClr val="tx2"/>
                </a:solidFill>
              </a:rPr>
              <a:t>2019 Mentor Graphics Corporation</a:t>
            </a:r>
            <a:endParaRPr lang="en-US" sz="900" dirty="0">
              <a:solidFill>
                <a:schemeClr val="tx2"/>
              </a:solidFill>
            </a:endParaRPr>
          </a:p>
        </p:txBody>
      </p:sp>
      <p:pic>
        <p:nvPicPr>
          <p:cNvPr id="13" name="Picture 12" descr="Mentor-ASB-Logo-Black-Hires.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087915" y="6467475"/>
            <a:ext cx="965972" cy="274980"/>
          </a:xfrm>
          <a:prstGeom prst="rect">
            <a:avLst/>
          </a:prstGeom>
        </p:spPr>
      </p:pic>
      <p:sp>
        <p:nvSpPr>
          <p:cNvPr id="4" name="Rectangle 3"/>
          <p:cNvSpPr/>
          <p:nvPr userDrawn="1"/>
        </p:nvSpPr>
        <p:spPr>
          <a:xfrm>
            <a:off x="0" y="1131979"/>
            <a:ext cx="12188825" cy="54055"/>
          </a:xfrm>
          <a:prstGeom prst="rect">
            <a:avLst/>
          </a:prstGeom>
          <a:solidFill>
            <a:srgbClr val="3769AC"/>
          </a:solidFill>
          <a:ln w="9525" cap="flat" cmpd="sng" algn="ctr">
            <a:solidFill>
              <a:srgbClr val="3769A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
        <p:nvSpPr>
          <p:cNvPr id="12" name="Rectangle 11"/>
          <p:cNvSpPr/>
          <p:nvPr userDrawn="1"/>
        </p:nvSpPr>
        <p:spPr>
          <a:xfrm>
            <a:off x="7632932" y="6403822"/>
            <a:ext cx="4555893" cy="18288"/>
          </a:xfrm>
          <a:prstGeom prst="rect">
            <a:avLst/>
          </a:prstGeom>
          <a:solidFill>
            <a:srgbClr val="3769AC"/>
          </a:solidFill>
          <a:ln w="9525" cap="flat" cmpd="sng" algn="ctr">
            <a:solidFill>
              <a:srgbClr val="3769A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Tree>
  </p:cSld>
  <p:clrMap bg1="lt1" tx1="dk1" bg2="lt2" tx2="dk2" accent1="accent1" accent2="accent2" accent3="accent3" accent4="accent4" accent5="accent5" accent6="accent6" hlink="hlink" folHlink="folHlink"/>
  <p:sldLayoutIdLst>
    <p:sldLayoutId id="2147483724" r:id="rId1"/>
    <p:sldLayoutId id="2147483739" r:id="rId2"/>
    <p:sldLayoutId id="2147483746" r:id="rId3"/>
    <p:sldLayoutId id="2147483747" r:id="rId4"/>
    <p:sldLayoutId id="2147483748" r:id="rId5"/>
    <p:sldLayoutId id="2147483726" r:id="rId6"/>
    <p:sldLayoutId id="2147483737" r:id="rId7"/>
    <p:sldLayoutId id="2147483749" r:id="rId8"/>
    <p:sldLayoutId id="2147483738" r:id="rId9"/>
    <p:sldLayoutId id="2147483750" r:id="rId10"/>
    <p:sldLayoutId id="2147483751" r:id="rId11"/>
  </p:sldLayoutIdLst>
  <p:transition>
    <p:fade/>
  </p:transition>
  <p:timing>
    <p:tnLst>
      <p:par>
        <p:cTn id="1" dur="indefinite" restart="never" nodeType="tmRoot"/>
      </p:par>
    </p:tnLst>
  </p:timing>
  <p:hf hdr="0" dt="0"/>
  <p:txStyles>
    <p:titleStyle>
      <a:lvl1pPr algn="l" rtl="0" eaLnBrk="1" fontAlgn="base" hangingPunct="1">
        <a:spcBef>
          <a:spcPct val="0"/>
        </a:spcBef>
        <a:spcAft>
          <a:spcPct val="0"/>
        </a:spcAft>
        <a:defRPr sz="3400" b="1">
          <a:solidFill>
            <a:schemeClr val="tx2"/>
          </a:solidFill>
          <a:latin typeface="+mj-lt"/>
          <a:ea typeface="ＭＳ Ｐゴシック" pitchFamily="-112" charset="-128"/>
          <a:cs typeface="+mj-cs"/>
        </a:defRPr>
      </a:lvl1pPr>
      <a:lvl2pPr algn="l" rtl="0" eaLnBrk="1" fontAlgn="base" hangingPunct="1">
        <a:spcBef>
          <a:spcPct val="0"/>
        </a:spcBef>
        <a:spcAft>
          <a:spcPct val="0"/>
        </a:spcAft>
        <a:defRPr sz="4300" b="1">
          <a:solidFill>
            <a:schemeClr val="tx2"/>
          </a:solidFill>
          <a:latin typeface="Tahoma" pitchFamily="-112" charset="0"/>
          <a:ea typeface="ＭＳ Ｐゴシック" pitchFamily="-112" charset="-128"/>
        </a:defRPr>
      </a:lvl2pPr>
      <a:lvl3pPr algn="l" rtl="0" eaLnBrk="1" fontAlgn="base" hangingPunct="1">
        <a:spcBef>
          <a:spcPct val="0"/>
        </a:spcBef>
        <a:spcAft>
          <a:spcPct val="0"/>
        </a:spcAft>
        <a:defRPr sz="4300" b="1">
          <a:solidFill>
            <a:schemeClr val="tx2"/>
          </a:solidFill>
          <a:latin typeface="Tahoma" pitchFamily="-112" charset="0"/>
          <a:ea typeface="ＭＳ Ｐゴシック" pitchFamily="-112" charset="-128"/>
        </a:defRPr>
      </a:lvl3pPr>
      <a:lvl4pPr algn="l" rtl="0" eaLnBrk="1" fontAlgn="base" hangingPunct="1">
        <a:spcBef>
          <a:spcPct val="0"/>
        </a:spcBef>
        <a:spcAft>
          <a:spcPct val="0"/>
        </a:spcAft>
        <a:defRPr sz="4300" b="1">
          <a:solidFill>
            <a:schemeClr val="tx2"/>
          </a:solidFill>
          <a:latin typeface="Tahoma" pitchFamily="-112" charset="0"/>
          <a:ea typeface="ＭＳ Ｐゴシック" pitchFamily="-112" charset="-128"/>
        </a:defRPr>
      </a:lvl4pPr>
      <a:lvl5pPr algn="l" rtl="0" eaLnBrk="1" fontAlgn="base" hangingPunct="1">
        <a:spcBef>
          <a:spcPct val="0"/>
        </a:spcBef>
        <a:spcAft>
          <a:spcPct val="0"/>
        </a:spcAft>
        <a:defRPr sz="4300" b="1">
          <a:solidFill>
            <a:schemeClr val="tx2"/>
          </a:solidFill>
          <a:latin typeface="Tahoma" pitchFamily="-112" charset="0"/>
          <a:ea typeface="ＭＳ Ｐゴシック" pitchFamily="-112" charset="-128"/>
        </a:defRPr>
      </a:lvl5pPr>
      <a:lvl6pPr marL="609468" algn="l" rtl="0" eaLnBrk="1" fontAlgn="base" hangingPunct="1">
        <a:spcBef>
          <a:spcPct val="0"/>
        </a:spcBef>
        <a:spcAft>
          <a:spcPct val="0"/>
        </a:spcAft>
        <a:defRPr sz="4300" b="1">
          <a:solidFill>
            <a:schemeClr val="tx2"/>
          </a:solidFill>
          <a:latin typeface="Tahoma" pitchFamily="-112" charset="0"/>
        </a:defRPr>
      </a:lvl6pPr>
      <a:lvl7pPr marL="1218936" algn="l" rtl="0" eaLnBrk="1" fontAlgn="base" hangingPunct="1">
        <a:spcBef>
          <a:spcPct val="0"/>
        </a:spcBef>
        <a:spcAft>
          <a:spcPct val="0"/>
        </a:spcAft>
        <a:defRPr sz="4300" b="1">
          <a:solidFill>
            <a:schemeClr val="tx2"/>
          </a:solidFill>
          <a:latin typeface="Tahoma" pitchFamily="-112" charset="0"/>
        </a:defRPr>
      </a:lvl7pPr>
      <a:lvl8pPr marL="1828404" algn="l" rtl="0" eaLnBrk="1" fontAlgn="base" hangingPunct="1">
        <a:spcBef>
          <a:spcPct val="0"/>
        </a:spcBef>
        <a:spcAft>
          <a:spcPct val="0"/>
        </a:spcAft>
        <a:defRPr sz="4300" b="1">
          <a:solidFill>
            <a:schemeClr val="tx2"/>
          </a:solidFill>
          <a:latin typeface="Tahoma" pitchFamily="-112" charset="0"/>
        </a:defRPr>
      </a:lvl8pPr>
      <a:lvl9pPr marL="2437872" algn="l" rtl="0" eaLnBrk="1" fontAlgn="base" hangingPunct="1">
        <a:spcBef>
          <a:spcPct val="0"/>
        </a:spcBef>
        <a:spcAft>
          <a:spcPct val="0"/>
        </a:spcAft>
        <a:defRPr sz="4300" b="1">
          <a:solidFill>
            <a:schemeClr val="tx2"/>
          </a:solidFill>
          <a:latin typeface="Tahoma" pitchFamily="-112" charset="0"/>
        </a:defRPr>
      </a:lvl9pPr>
    </p:titleStyle>
    <p:bodyStyle>
      <a:lvl1pPr marL="347472" indent="-347472" algn="l" rtl="0" eaLnBrk="1" fontAlgn="base" hangingPunct="1">
        <a:spcBef>
          <a:spcPct val="30000"/>
        </a:spcBef>
        <a:spcAft>
          <a:spcPct val="0"/>
        </a:spcAft>
        <a:buClr>
          <a:srgbClr val="3769AC"/>
        </a:buClr>
        <a:buSzPct val="80000"/>
        <a:buFont typeface="Wingdings" pitchFamily="-112" charset="2"/>
        <a:buChar char="n"/>
        <a:defRPr sz="2800">
          <a:solidFill>
            <a:schemeClr val="tx2"/>
          </a:solidFill>
          <a:latin typeface="+mn-lt"/>
          <a:ea typeface="ＭＳ Ｐゴシック" pitchFamily="-112" charset="-128"/>
          <a:cs typeface="+mn-cs"/>
        </a:defRPr>
      </a:lvl1pPr>
      <a:lvl2pPr marL="800100" indent="-420688" algn="l" rtl="0" eaLnBrk="1" fontAlgn="base" hangingPunct="1">
        <a:spcBef>
          <a:spcPts val="0"/>
        </a:spcBef>
        <a:spcAft>
          <a:spcPct val="0"/>
        </a:spcAft>
        <a:buClr>
          <a:schemeClr val="bg2"/>
        </a:buClr>
        <a:buFont typeface="Tahoma" pitchFamily="-112" charset="0"/>
        <a:buChar char="—"/>
        <a:defRPr sz="2400">
          <a:solidFill>
            <a:schemeClr val="bg2"/>
          </a:solidFill>
          <a:latin typeface="+mn-lt"/>
          <a:ea typeface="ＭＳ Ｐゴシック" pitchFamily="-112" charset="-128"/>
        </a:defRPr>
      </a:lvl2pPr>
      <a:lvl3pPr marL="1089025" indent="-230188" algn="l" rtl="0" eaLnBrk="1" fontAlgn="base" hangingPunct="1">
        <a:spcBef>
          <a:spcPts val="0"/>
        </a:spcBef>
        <a:spcAft>
          <a:spcPct val="0"/>
        </a:spcAft>
        <a:buClr>
          <a:schemeClr val="bg2"/>
        </a:buClr>
        <a:buFont typeface="Tahoma" pitchFamily="-112" charset="0"/>
        <a:buChar char="–"/>
        <a:defRPr sz="2000">
          <a:solidFill>
            <a:schemeClr val="bg2"/>
          </a:solidFill>
          <a:latin typeface="+mn-lt"/>
          <a:ea typeface="ＭＳ Ｐゴシック" pitchFamily="-112" charset="-128"/>
        </a:defRPr>
      </a:lvl3pPr>
      <a:lvl4pPr marL="1373188" indent="-212725" algn="l" rtl="0" eaLnBrk="1" fontAlgn="base" hangingPunct="1">
        <a:spcBef>
          <a:spcPts val="0"/>
        </a:spcBef>
        <a:spcAft>
          <a:spcPct val="0"/>
        </a:spcAft>
        <a:buClr>
          <a:schemeClr val="bg2"/>
        </a:buClr>
        <a:buFont typeface="Tahoma" pitchFamily="-112" charset="0"/>
        <a:buChar char="–"/>
        <a:defRPr sz="1800">
          <a:solidFill>
            <a:schemeClr val="bg2"/>
          </a:solidFill>
          <a:latin typeface="+mn-lt"/>
          <a:ea typeface="ＭＳ Ｐゴシック" pitchFamily="-112" charset="-128"/>
        </a:defRPr>
      </a:lvl4pPr>
      <a:lvl5pPr marL="1598613" indent="-153988" algn="l" rtl="0" eaLnBrk="1" fontAlgn="base" hangingPunct="1">
        <a:spcBef>
          <a:spcPts val="0"/>
        </a:spcBef>
        <a:spcAft>
          <a:spcPct val="0"/>
        </a:spcAft>
        <a:buClr>
          <a:schemeClr val="bg2"/>
        </a:buClr>
        <a:buFont typeface="Arial" pitchFamily="34" charset="0"/>
        <a:buChar char="•"/>
        <a:defRPr sz="1800">
          <a:solidFill>
            <a:schemeClr val="bg2"/>
          </a:solidFill>
          <a:latin typeface="+mn-lt"/>
          <a:ea typeface="ＭＳ Ｐゴシック" pitchFamily="-112" charset="-128"/>
        </a:defRPr>
      </a:lvl5pPr>
      <a:lvl6pPr marL="3352073"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6pPr>
      <a:lvl7pPr marL="3961541"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7pPr>
      <a:lvl8pPr marL="4571009"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8pPr>
      <a:lvl9pPr marL="5180477"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9pPr>
    </p:bodyStyle>
    <p:otherStyle>
      <a:defPPr>
        <a:defRPr lang="en-US"/>
      </a:defPPr>
      <a:lvl1pPr marL="0" algn="l" defTabSz="609468" rtl="0" eaLnBrk="1" latinLnBrk="0" hangingPunct="1">
        <a:defRPr sz="2400" kern="1200">
          <a:solidFill>
            <a:schemeClr val="tx1"/>
          </a:solidFill>
          <a:latin typeface="+mn-lt"/>
          <a:ea typeface="+mn-ea"/>
          <a:cs typeface="+mn-cs"/>
        </a:defRPr>
      </a:lvl1pPr>
      <a:lvl2pPr marL="609468" algn="l" defTabSz="609468" rtl="0" eaLnBrk="1" latinLnBrk="0" hangingPunct="1">
        <a:defRPr sz="2400" kern="1200">
          <a:solidFill>
            <a:schemeClr val="tx1"/>
          </a:solidFill>
          <a:latin typeface="+mn-lt"/>
          <a:ea typeface="+mn-ea"/>
          <a:cs typeface="+mn-cs"/>
        </a:defRPr>
      </a:lvl2pPr>
      <a:lvl3pPr marL="1218936" algn="l" defTabSz="609468" rtl="0" eaLnBrk="1" latinLnBrk="0" hangingPunct="1">
        <a:defRPr sz="2400" kern="1200">
          <a:solidFill>
            <a:schemeClr val="tx1"/>
          </a:solidFill>
          <a:latin typeface="+mn-lt"/>
          <a:ea typeface="+mn-ea"/>
          <a:cs typeface="+mn-cs"/>
        </a:defRPr>
      </a:lvl3pPr>
      <a:lvl4pPr marL="1828404" algn="l" defTabSz="609468" rtl="0" eaLnBrk="1" latinLnBrk="0" hangingPunct="1">
        <a:defRPr sz="2400" kern="1200">
          <a:solidFill>
            <a:schemeClr val="tx1"/>
          </a:solidFill>
          <a:latin typeface="+mn-lt"/>
          <a:ea typeface="+mn-ea"/>
          <a:cs typeface="+mn-cs"/>
        </a:defRPr>
      </a:lvl4pPr>
      <a:lvl5pPr marL="2437872" algn="l" defTabSz="609468" rtl="0" eaLnBrk="1" latinLnBrk="0" hangingPunct="1">
        <a:defRPr sz="2400" kern="1200">
          <a:solidFill>
            <a:schemeClr val="tx1"/>
          </a:solidFill>
          <a:latin typeface="+mn-lt"/>
          <a:ea typeface="+mn-ea"/>
          <a:cs typeface="+mn-cs"/>
        </a:defRPr>
      </a:lvl5pPr>
      <a:lvl6pPr marL="3047340" algn="l" defTabSz="609468" rtl="0" eaLnBrk="1" latinLnBrk="0" hangingPunct="1">
        <a:defRPr sz="2400" kern="1200">
          <a:solidFill>
            <a:schemeClr val="tx1"/>
          </a:solidFill>
          <a:latin typeface="+mn-lt"/>
          <a:ea typeface="+mn-ea"/>
          <a:cs typeface="+mn-cs"/>
        </a:defRPr>
      </a:lvl6pPr>
      <a:lvl7pPr marL="3656808" algn="l" defTabSz="609468" rtl="0" eaLnBrk="1" latinLnBrk="0" hangingPunct="1">
        <a:defRPr sz="2400" kern="1200">
          <a:solidFill>
            <a:schemeClr val="tx1"/>
          </a:solidFill>
          <a:latin typeface="+mn-lt"/>
          <a:ea typeface="+mn-ea"/>
          <a:cs typeface="+mn-cs"/>
        </a:defRPr>
      </a:lvl7pPr>
      <a:lvl8pPr marL="4266275" algn="l" defTabSz="609468" rtl="0" eaLnBrk="1" latinLnBrk="0" hangingPunct="1">
        <a:defRPr sz="2400" kern="1200">
          <a:solidFill>
            <a:schemeClr val="tx1"/>
          </a:solidFill>
          <a:latin typeface="+mn-lt"/>
          <a:ea typeface="+mn-ea"/>
          <a:cs typeface="+mn-cs"/>
        </a:defRPr>
      </a:lvl8pPr>
      <a:lvl9pPr marL="4875744" algn="l" defTabSz="60946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9.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subTitle" sz="quarter" idx="1"/>
          </p:nvPr>
        </p:nvSpPr>
        <p:spPr/>
        <p:txBody>
          <a:bodyPr/>
          <a:lstStyle/>
          <a:p>
            <a:r>
              <a:rPr lang="en-US" sz="3000" dirty="0" smtClean="0"/>
              <a:t>Dominic Lucido</a:t>
            </a:r>
          </a:p>
        </p:txBody>
      </p:sp>
      <p:sp>
        <p:nvSpPr>
          <p:cNvPr id="14339" name="Rectangle 3"/>
          <p:cNvSpPr>
            <a:spLocks noGrp="1" noChangeArrowheads="1"/>
          </p:cNvSpPr>
          <p:nvPr>
            <p:ph type="ctrTitle"/>
          </p:nvPr>
        </p:nvSpPr>
        <p:spPr bwMode="white"/>
        <p:txBody>
          <a:bodyPr/>
          <a:lstStyle/>
          <a:p>
            <a:pPr algn="ctr"/>
            <a:r>
              <a:rPr lang="en-US" dirty="0" smtClean="0">
                <a:ea typeface="ＭＳ Ｐゴシック"/>
              </a:rPr>
              <a:t>Clock Domain Crossing, Why Should I be Concerned?</a:t>
            </a:r>
            <a:endParaRPr lang="en-US" sz="4200" dirty="0" smtClean="0"/>
          </a:p>
        </p:txBody>
      </p:sp>
      <p:sp>
        <p:nvSpPr>
          <p:cNvPr id="14340" name="Rectangle 5"/>
          <p:cNvSpPr>
            <a:spLocks noChangeArrowheads="1"/>
          </p:cNvSpPr>
          <p:nvPr/>
        </p:nvSpPr>
        <p:spPr bwMode="auto">
          <a:xfrm>
            <a:off x="4646612" y="3124200"/>
            <a:ext cx="7116497" cy="1016000"/>
          </a:xfrm>
          <a:prstGeom prst="rect">
            <a:avLst/>
          </a:prstGeom>
          <a:noFill/>
          <a:ln w="9525">
            <a:noFill/>
            <a:miter lim="800000"/>
            <a:headEnd/>
            <a:tailEnd/>
          </a:ln>
        </p:spPr>
        <p:txBody>
          <a:bodyPr lIns="0" tIns="60947" rIns="0" bIns="60947"/>
          <a:lstStyle/>
          <a:p>
            <a:pPr>
              <a:spcBef>
                <a:spcPct val="30000"/>
              </a:spcBef>
              <a:buClr>
                <a:srgbClr val="428C8A"/>
              </a:buClr>
              <a:buSzPct val="105000"/>
              <a:tabLst>
                <a:tab pos="5180477" algn="l"/>
              </a:tabLst>
            </a:pPr>
            <a:r>
              <a:rPr lang="en-US" sz="2800" dirty="0" smtClean="0">
                <a:solidFill>
                  <a:schemeClr val="tx2"/>
                </a:solidFill>
              </a:rPr>
              <a:t>Technical </a:t>
            </a:r>
            <a:r>
              <a:rPr lang="en-US" sz="2800" dirty="0" smtClean="0">
                <a:solidFill>
                  <a:schemeClr val="tx2"/>
                </a:solidFill>
              </a:rPr>
              <a:t>Account </a:t>
            </a:r>
            <a:r>
              <a:rPr lang="en-US" sz="2800" dirty="0" smtClean="0">
                <a:solidFill>
                  <a:schemeClr val="tx2"/>
                </a:solidFill>
              </a:rPr>
              <a:t>Manager</a:t>
            </a:r>
            <a:endParaRPr lang="en-US" sz="2800" dirty="0">
              <a:solidFill>
                <a:schemeClr val="tx2"/>
              </a:solidFill>
            </a:endParaRPr>
          </a:p>
        </p:txBody>
      </p:sp>
      <p:sp>
        <p:nvSpPr>
          <p:cNvPr id="14341" name="Rectangle 6"/>
          <p:cNvSpPr>
            <a:spLocks noChangeArrowheads="1"/>
          </p:cNvSpPr>
          <p:nvPr/>
        </p:nvSpPr>
        <p:spPr bwMode="auto">
          <a:xfrm>
            <a:off x="4646612" y="5562600"/>
            <a:ext cx="7076290" cy="377825"/>
          </a:xfrm>
          <a:prstGeom prst="rect">
            <a:avLst/>
          </a:prstGeom>
          <a:noFill/>
          <a:ln w="9525">
            <a:noFill/>
            <a:miter lim="800000"/>
            <a:headEnd/>
            <a:tailEnd/>
          </a:ln>
        </p:spPr>
        <p:txBody>
          <a:bodyPr lIns="0" tIns="60947" rIns="0" bIns="60947"/>
          <a:lstStyle/>
          <a:p>
            <a:pPr>
              <a:spcBef>
                <a:spcPct val="30000"/>
              </a:spcBef>
              <a:buClr>
                <a:srgbClr val="428C8A"/>
              </a:buClr>
              <a:buSzPct val="105000"/>
              <a:tabLst>
                <a:tab pos="5180477" algn="l"/>
              </a:tabLst>
            </a:pPr>
            <a:r>
              <a:rPr lang="en-US" sz="2800" smtClean="0">
                <a:solidFill>
                  <a:schemeClr val="tx2"/>
                </a:solidFill>
              </a:rPr>
              <a:t>December </a:t>
            </a:r>
            <a:r>
              <a:rPr lang="en-US" sz="2800" dirty="0" smtClean="0">
                <a:solidFill>
                  <a:schemeClr val="tx2"/>
                </a:solidFill>
              </a:rPr>
              <a:t>2019</a:t>
            </a:r>
            <a:endParaRPr lang="en-US" sz="2800" dirty="0">
              <a:solidFill>
                <a:schemeClr val="tx2"/>
              </a:solidFill>
            </a:endParaRPr>
          </a:p>
        </p:txBody>
      </p:sp>
      <p:sp>
        <p:nvSpPr>
          <p:cNvPr id="6" name="Rectangle 4"/>
          <p:cNvSpPr txBox="1">
            <a:spLocks noChangeArrowheads="1"/>
          </p:cNvSpPr>
          <p:nvPr/>
        </p:nvSpPr>
        <p:spPr bwMode="auto">
          <a:xfrm>
            <a:off x="4614068" y="3793823"/>
            <a:ext cx="7082639" cy="541337"/>
          </a:xfrm>
          <a:prstGeom prst="rect">
            <a:avLst/>
          </a:prstGeom>
          <a:noFill/>
          <a:ln w="9525">
            <a:noFill/>
            <a:miter lim="800000"/>
            <a:headEnd/>
            <a:tailEnd/>
          </a:ln>
        </p:spPr>
        <p:txBody>
          <a:bodyPr vert="horz" wrap="square" lIns="0" tIns="60947" rIns="0" bIns="60947" numCol="1" anchor="t" anchorCtr="0" compatLnSpc="1">
            <a:prstTxWarp prst="textNoShape">
              <a:avLst/>
            </a:prstTxWarp>
          </a:bodyPr>
          <a:lstStyle>
            <a:lvl1pPr marL="0" indent="0" algn="l" rtl="0" eaLnBrk="1" fontAlgn="base" hangingPunct="1">
              <a:spcBef>
                <a:spcPct val="30000"/>
              </a:spcBef>
              <a:spcAft>
                <a:spcPct val="0"/>
              </a:spcAft>
              <a:buClr>
                <a:srgbClr val="3769AC"/>
              </a:buClr>
              <a:buSzPct val="80000"/>
              <a:buFont typeface="Wingdings" pitchFamily="-112" charset="2"/>
              <a:buNone/>
              <a:tabLst>
                <a:tab pos="5180477" algn="l"/>
              </a:tabLst>
              <a:defRPr sz="3000">
                <a:solidFill>
                  <a:schemeClr val="tx2"/>
                </a:solidFill>
                <a:latin typeface="+mn-lt"/>
                <a:ea typeface="ＭＳ Ｐゴシック" pitchFamily="-112" charset="-128"/>
                <a:cs typeface="+mn-cs"/>
              </a:defRPr>
            </a:lvl1pPr>
            <a:lvl2pPr marL="800100" indent="-420688" algn="l" rtl="0" eaLnBrk="1" fontAlgn="base" hangingPunct="1">
              <a:spcBef>
                <a:spcPts val="0"/>
              </a:spcBef>
              <a:spcAft>
                <a:spcPct val="0"/>
              </a:spcAft>
              <a:buClr>
                <a:schemeClr val="bg2"/>
              </a:buClr>
              <a:buFont typeface="Tahoma" pitchFamily="-112" charset="0"/>
              <a:buChar char="—"/>
              <a:defRPr sz="2400">
                <a:solidFill>
                  <a:schemeClr val="bg2"/>
                </a:solidFill>
                <a:latin typeface="+mn-lt"/>
                <a:ea typeface="ＭＳ Ｐゴシック" pitchFamily="-112" charset="-128"/>
              </a:defRPr>
            </a:lvl2pPr>
            <a:lvl3pPr marL="1089025" indent="-230188" algn="l" rtl="0" eaLnBrk="1" fontAlgn="base" hangingPunct="1">
              <a:spcBef>
                <a:spcPts val="0"/>
              </a:spcBef>
              <a:spcAft>
                <a:spcPct val="0"/>
              </a:spcAft>
              <a:buClr>
                <a:schemeClr val="bg2"/>
              </a:buClr>
              <a:buFont typeface="Tahoma" pitchFamily="-112" charset="0"/>
              <a:buChar char="–"/>
              <a:defRPr sz="2000">
                <a:solidFill>
                  <a:schemeClr val="bg2"/>
                </a:solidFill>
                <a:latin typeface="+mn-lt"/>
                <a:ea typeface="ＭＳ Ｐゴシック" pitchFamily="-112" charset="-128"/>
              </a:defRPr>
            </a:lvl3pPr>
            <a:lvl4pPr marL="1373188" indent="-212725" algn="l" rtl="0" eaLnBrk="1" fontAlgn="base" hangingPunct="1">
              <a:spcBef>
                <a:spcPts val="0"/>
              </a:spcBef>
              <a:spcAft>
                <a:spcPct val="0"/>
              </a:spcAft>
              <a:buClr>
                <a:schemeClr val="bg2"/>
              </a:buClr>
              <a:buFont typeface="Tahoma" pitchFamily="-112" charset="0"/>
              <a:buChar char="–"/>
              <a:defRPr sz="1800">
                <a:solidFill>
                  <a:schemeClr val="bg2"/>
                </a:solidFill>
                <a:latin typeface="+mn-lt"/>
                <a:ea typeface="ＭＳ Ｐゴシック" pitchFamily="-112" charset="-128"/>
              </a:defRPr>
            </a:lvl4pPr>
            <a:lvl5pPr marL="1598613" indent="-153988" algn="l" rtl="0" eaLnBrk="1" fontAlgn="base" hangingPunct="1">
              <a:spcBef>
                <a:spcPts val="0"/>
              </a:spcBef>
              <a:spcAft>
                <a:spcPct val="0"/>
              </a:spcAft>
              <a:buClr>
                <a:schemeClr val="bg2"/>
              </a:buClr>
              <a:buFont typeface="Arial" pitchFamily="34" charset="0"/>
              <a:buChar char="•"/>
              <a:defRPr sz="1800">
                <a:solidFill>
                  <a:schemeClr val="bg2"/>
                </a:solidFill>
                <a:latin typeface="+mn-lt"/>
                <a:ea typeface="ＭＳ Ｐゴシック" pitchFamily="-112" charset="-128"/>
              </a:defRPr>
            </a:lvl5pPr>
            <a:lvl6pPr marL="3352073"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6pPr>
            <a:lvl7pPr marL="3961541"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7pPr>
            <a:lvl8pPr marL="4571009"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8pPr>
            <a:lvl9pPr marL="5180477"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9pPr>
          </a:lstStyle>
          <a:p>
            <a:r>
              <a:rPr lang="en-US" kern="0" dirty="0" smtClean="0"/>
              <a:t>Rick White</a:t>
            </a:r>
          </a:p>
        </p:txBody>
      </p:sp>
      <p:sp>
        <p:nvSpPr>
          <p:cNvPr id="7" name="Rectangle 5"/>
          <p:cNvSpPr>
            <a:spLocks noChangeArrowheads="1"/>
          </p:cNvSpPr>
          <p:nvPr/>
        </p:nvSpPr>
        <p:spPr bwMode="auto">
          <a:xfrm>
            <a:off x="4646612" y="4250594"/>
            <a:ext cx="7116497" cy="1016000"/>
          </a:xfrm>
          <a:prstGeom prst="rect">
            <a:avLst/>
          </a:prstGeom>
          <a:noFill/>
          <a:ln w="9525">
            <a:noFill/>
            <a:miter lim="800000"/>
            <a:headEnd/>
            <a:tailEnd/>
          </a:ln>
        </p:spPr>
        <p:txBody>
          <a:bodyPr lIns="0" tIns="60947" rIns="0" bIns="60947"/>
          <a:lstStyle/>
          <a:p>
            <a:pPr>
              <a:spcBef>
                <a:spcPct val="30000"/>
              </a:spcBef>
              <a:buClr>
                <a:srgbClr val="428C8A"/>
              </a:buClr>
              <a:buSzPct val="105000"/>
              <a:tabLst>
                <a:tab pos="5180477" algn="l"/>
              </a:tabLst>
            </a:pPr>
            <a:r>
              <a:rPr lang="en-US" sz="2800" dirty="0" smtClean="0">
                <a:solidFill>
                  <a:schemeClr val="tx2"/>
                </a:solidFill>
              </a:rPr>
              <a:t>Application Engineer Consultant</a:t>
            </a:r>
            <a:endParaRPr lang="en-US" sz="2800" dirty="0">
              <a:solidFill>
                <a:schemeClr val="tx2"/>
              </a:solidFill>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6497637" y="5889626"/>
            <a:ext cx="1314450" cy="244475"/>
          </a:xfrm>
          <a:prstGeom prst="rect">
            <a:avLst/>
          </a:prstGeom>
          <a:noFill/>
          <a:ln w="9525">
            <a:noFill/>
            <a:miter lim="800000"/>
            <a:headEnd/>
            <a:tailEnd/>
          </a:ln>
          <a:effectLst/>
        </p:spPr>
        <p:txBody>
          <a:bodyPr wrap="none">
            <a:spAutoFit/>
          </a:bodyPr>
          <a:lstStyle/>
          <a:p>
            <a:pPr eaLnBrk="0" hangingPunct="0"/>
            <a:r>
              <a:rPr lang="en-US" sz="1000">
                <a:solidFill>
                  <a:srgbClr val="CC3300"/>
                </a:solidFill>
                <a:latin typeface="Verdana" pitchFamily="34" charset="0"/>
              </a:rPr>
              <a:t>Invalid Command</a:t>
            </a:r>
          </a:p>
        </p:txBody>
      </p:sp>
      <p:sp>
        <p:nvSpPr>
          <p:cNvPr id="116739" name="Rectangle 3"/>
          <p:cNvSpPr>
            <a:spLocks noGrp="1" noChangeArrowheads="1"/>
          </p:cNvSpPr>
          <p:nvPr>
            <p:ph type="title"/>
          </p:nvPr>
        </p:nvSpPr>
        <p:spPr/>
        <p:txBody>
          <a:bodyPr/>
          <a:lstStyle/>
          <a:p>
            <a:r>
              <a:rPr lang="en-US" smtClean="0">
                <a:ea typeface="ＭＳ Ｐゴシック" pitchFamily="34" charset="-128"/>
              </a:rPr>
              <a:t>Reconvergence</a:t>
            </a:r>
          </a:p>
        </p:txBody>
      </p:sp>
      <p:sp>
        <p:nvSpPr>
          <p:cNvPr id="116740" name="Rectangle 4"/>
          <p:cNvSpPr>
            <a:spLocks noGrp="1" noChangeArrowheads="1"/>
          </p:cNvSpPr>
          <p:nvPr>
            <p:ph idx="1"/>
          </p:nvPr>
        </p:nvSpPr>
        <p:spPr/>
        <p:txBody>
          <a:bodyPr/>
          <a:lstStyle/>
          <a:p>
            <a:pPr>
              <a:lnSpc>
                <a:spcPct val="95000"/>
              </a:lnSpc>
              <a:spcBef>
                <a:spcPct val="15000"/>
              </a:spcBef>
            </a:pPr>
            <a:r>
              <a:rPr lang="en-US" sz="2200">
                <a:ea typeface="ＭＳ Ｐゴシック" pitchFamily="34" charset="-128"/>
              </a:rPr>
              <a:t>CDC signals cross from one domain to another with an assumed relationship</a:t>
            </a:r>
          </a:p>
          <a:p>
            <a:pPr>
              <a:lnSpc>
                <a:spcPct val="95000"/>
              </a:lnSpc>
              <a:spcBef>
                <a:spcPct val="15000"/>
              </a:spcBef>
            </a:pPr>
            <a:r>
              <a:rPr lang="en-US" sz="2200">
                <a:ea typeface="ＭＳ Ｐゴシック" pitchFamily="34" charset="-128"/>
              </a:rPr>
              <a:t>Can be combinational, sequential, or deeply sequential</a:t>
            </a:r>
          </a:p>
          <a:p>
            <a:pPr>
              <a:lnSpc>
                <a:spcPct val="95000"/>
              </a:lnSpc>
              <a:spcBef>
                <a:spcPct val="15000"/>
              </a:spcBef>
            </a:pPr>
            <a:r>
              <a:rPr lang="en-US" sz="2200">
                <a:ea typeface="ＭＳ Ｐゴシック" pitchFamily="34" charset="-128"/>
              </a:rPr>
              <a:t>Unpredictable delays on CDC paths lead to reconvergence errors</a:t>
            </a:r>
          </a:p>
          <a:p>
            <a:pPr lvl="1">
              <a:lnSpc>
                <a:spcPct val="95000"/>
              </a:lnSpc>
              <a:spcBef>
                <a:spcPct val="15000"/>
              </a:spcBef>
            </a:pPr>
            <a:r>
              <a:rPr lang="en-US" sz="1800">
                <a:ea typeface="ＭＳ Ｐゴシック" pitchFamily="34" charset="-128"/>
              </a:rPr>
              <a:t>Designs need logic to correctly handle reconvergence</a:t>
            </a:r>
          </a:p>
          <a:p>
            <a:pPr lvl="1">
              <a:lnSpc>
                <a:spcPct val="95000"/>
              </a:lnSpc>
              <a:spcBef>
                <a:spcPct val="15000"/>
              </a:spcBef>
            </a:pPr>
            <a:r>
              <a:rPr lang="en-US" sz="1800">
                <a:ea typeface="ＭＳ Ｐゴシック" pitchFamily="34" charset="-128"/>
              </a:rPr>
              <a:t>Can occur on single-bit or multiple-bit signals</a:t>
            </a:r>
          </a:p>
        </p:txBody>
      </p:sp>
      <p:sp>
        <p:nvSpPr>
          <p:cNvPr id="3" name="Slide Number Placeholder 2"/>
          <p:cNvSpPr>
            <a:spLocks noGrp="1"/>
          </p:cNvSpPr>
          <p:nvPr>
            <p:ph type="sldNum" sz="quarter" idx="11"/>
          </p:nvPr>
        </p:nvSpPr>
        <p:spPr/>
        <p:txBody>
          <a:bodyPr/>
          <a:lstStyle/>
          <a:p>
            <a:pPr>
              <a:defRPr/>
            </a:pPr>
            <a:fld id="{74BB3107-96AD-4861-8A0B-AABA0009EF22}" type="slidenum">
              <a:rPr lang="en-US" smtClean="0"/>
              <a:pPr>
                <a:defRPr/>
              </a:pPr>
              <a:t>10</a:t>
            </a:fld>
            <a:endParaRPr lang="en-US"/>
          </a:p>
        </p:txBody>
      </p:sp>
      <p:grpSp>
        <p:nvGrpSpPr>
          <p:cNvPr id="116741" name="Group 5"/>
          <p:cNvGrpSpPr>
            <a:grpSpLocks/>
          </p:cNvGrpSpPr>
          <p:nvPr/>
        </p:nvGrpSpPr>
        <p:grpSpPr bwMode="auto">
          <a:xfrm>
            <a:off x="3337718" y="3760229"/>
            <a:ext cx="5224463" cy="2066925"/>
            <a:chOff x="1200" y="2378"/>
            <a:chExt cx="3291" cy="1302"/>
          </a:xfrm>
        </p:grpSpPr>
        <p:sp>
          <p:nvSpPr>
            <p:cNvPr id="116742" name="Rectangle 6"/>
            <p:cNvSpPr>
              <a:spLocks noChangeArrowheads="1"/>
            </p:cNvSpPr>
            <p:nvPr/>
          </p:nvSpPr>
          <p:spPr bwMode="auto">
            <a:xfrm>
              <a:off x="1200" y="2378"/>
              <a:ext cx="3291" cy="1302"/>
            </a:xfrm>
            <a:prstGeom prst="rect">
              <a:avLst/>
            </a:prstGeom>
            <a:solidFill>
              <a:srgbClr val="398CBB"/>
            </a:solidFill>
            <a:ln w="9525">
              <a:solidFill>
                <a:schemeClr val="bg1"/>
              </a:solidFill>
              <a:miter lim="800000"/>
              <a:headEnd/>
              <a:tailEnd/>
            </a:ln>
            <a:effectLst>
              <a:outerShdw dist="71842" dir="2700000" algn="ctr" rotWithShape="0">
                <a:schemeClr val="bg2">
                  <a:alpha val="50000"/>
                </a:schemeClr>
              </a:outerShdw>
            </a:effectLst>
          </p:spPr>
          <p:txBody>
            <a:bodyPr wrap="none" anchor="ctr"/>
            <a:lstStyle/>
            <a:p>
              <a:endParaRPr lang="en-US"/>
            </a:p>
          </p:txBody>
        </p:sp>
        <p:sp>
          <p:nvSpPr>
            <p:cNvPr id="116743" name="Oval 7"/>
            <p:cNvSpPr>
              <a:spLocks noChangeArrowheads="1"/>
            </p:cNvSpPr>
            <p:nvPr/>
          </p:nvSpPr>
          <p:spPr bwMode="auto">
            <a:xfrm>
              <a:off x="3428" y="2447"/>
              <a:ext cx="926" cy="1028"/>
            </a:xfrm>
            <a:prstGeom prst="ellipse">
              <a:avLst/>
            </a:prstGeom>
            <a:solidFill>
              <a:srgbClr val="71A441"/>
            </a:solidFill>
            <a:ln w="9525" algn="ctr">
              <a:solidFill>
                <a:schemeClr val="bg1"/>
              </a:solidFill>
              <a:round/>
              <a:headEnd/>
              <a:tailEnd/>
            </a:ln>
            <a:effectLst/>
          </p:spPr>
          <p:txBody>
            <a:bodyPr wrap="none" anchor="ctr"/>
            <a:lstStyle/>
            <a:p>
              <a:endParaRPr lang="en-US"/>
            </a:p>
          </p:txBody>
        </p:sp>
        <p:grpSp>
          <p:nvGrpSpPr>
            <p:cNvPr id="116744" name="Group 8"/>
            <p:cNvGrpSpPr>
              <a:grpSpLocks/>
            </p:cNvGrpSpPr>
            <p:nvPr/>
          </p:nvGrpSpPr>
          <p:grpSpPr bwMode="auto">
            <a:xfrm>
              <a:off x="3531" y="2584"/>
              <a:ext cx="686" cy="616"/>
              <a:chOff x="2496" y="1488"/>
              <a:chExt cx="960" cy="864"/>
            </a:xfrm>
          </p:grpSpPr>
          <p:sp>
            <p:nvSpPr>
              <p:cNvPr id="116745" name="Oval 9"/>
              <p:cNvSpPr>
                <a:spLocks noChangeArrowheads="1"/>
              </p:cNvSpPr>
              <p:nvPr/>
            </p:nvSpPr>
            <p:spPr bwMode="auto">
              <a:xfrm>
                <a:off x="2496" y="1680"/>
                <a:ext cx="288" cy="288"/>
              </a:xfrm>
              <a:prstGeom prst="ellipse">
                <a:avLst/>
              </a:prstGeom>
              <a:solidFill>
                <a:srgbClr val="8D6891"/>
              </a:solidFill>
              <a:ln w="9525" algn="ctr">
                <a:solidFill>
                  <a:schemeClr val="bg1"/>
                </a:solidFill>
                <a:round/>
                <a:headEnd/>
                <a:tailEnd/>
              </a:ln>
              <a:effectLst/>
            </p:spPr>
            <p:txBody>
              <a:bodyPr wrap="none" anchor="ctr"/>
              <a:lstStyle/>
              <a:p>
                <a:pPr algn="ctr"/>
                <a:r>
                  <a:rPr lang="en-US" sz="1000">
                    <a:solidFill>
                      <a:schemeClr val="bg1"/>
                    </a:solidFill>
                    <a:latin typeface="Verdana" pitchFamily="34" charset="0"/>
                    <a:cs typeface="Arial" charset="0"/>
                  </a:rPr>
                  <a:t>S1</a:t>
                </a:r>
              </a:p>
            </p:txBody>
          </p:sp>
          <p:sp>
            <p:nvSpPr>
              <p:cNvPr id="116746" name="Oval 10"/>
              <p:cNvSpPr>
                <a:spLocks noChangeArrowheads="1"/>
              </p:cNvSpPr>
              <p:nvPr/>
            </p:nvSpPr>
            <p:spPr bwMode="auto">
              <a:xfrm>
                <a:off x="3072" y="1488"/>
                <a:ext cx="288" cy="288"/>
              </a:xfrm>
              <a:prstGeom prst="ellipse">
                <a:avLst/>
              </a:prstGeom>
              <a:solidFill>
                <a:srgbClr val="8D6891"/>
              </a:solidFill>
              <a:ln w="9525" algn="ctr">
                <a:solidFill>
                  <a:schemeClr val="bg1"/>
                </a:solidFill>
                <a:round/>
                <a:headEnd/>
                <a:tailEnd/>
              </a:ln>
              <a:effectLst/>
            </p:spPr>
            <p:txBody>
              <a:bodyPr wrap="none" anchor="ctr"/>
              <a:lstStyle/>
              <a:p>
                <a:pPr algn="ctr"/>
                <a:r>
                  <a:rPr lang="en-US" sz="1000">
                    <a:solidFill>
                      <a:schemeClr val="bg1"/>
                    </a:solidFill>
                    <a:latin typeface="Verdana" pitchFamily="34" charset="0"/>
                    <a:cs typeface="Arial" charset="0"/>
                  </a:rPr>
                  <a:t>S2</a:t>
                </a:r>
              </a:p>
            </p:txBody>
          </p:sp>
          <p:sp>
            <p:nvSpPr>
              <p:cNvPr id="116747" name="Oval 11"/>
              <p:cNvSpPr>
                <a:spLocks noChangeArrowheads="1"/>
              </p:cNvSpPr>
              <p:nvPr/>
            </p:nvSpPr>
            <p:spPr bwMode="auto">
              <a:xfrm>
                <a:off x="2592" y="2064"/>
                <a:ext cx="288" cy="288"/>
              </a:xfrm>
              <a:prstGeom prst="ellipse">
                <a:avLst/>
              </a:prstGeom>
              <a:solidFill>
                <a:srgbClr val="8D6891"/>
              </a:solidFill>
              <a:ln w="9525" algn="ctr">
                <a:solidFill>
                  <a:schemeClr val="bg1"/>
                </a:solidFill>
                <a:round/>
                <a:headEnd/>
                <a:tailEnd/>
              </a:ln>
              <a:effectLst/>
            </p:spPr>
            <p:txBody>
              <a:bodyPr wrap="none" anchor="ctr"/>
              <a:lstStyle/>
              <a:p>
                <a:pPr algn="ctr"/>
                <a:r>
                  <a:rPr lang="en-US" sz="1000">
                    <a:solidFill>
                      <a:schemeClr val="bg1"/>
                    </a:solidFill>
                    <a:latin typeface="Verdana" pitchFamily="34" charset="0"/>
                    <a:cs typeface="Arial" charset="0"/>
                  </a:rPr>
                  <a:t>S3</a:t>
                </a:r>
              </a:p>
            </p:txBody>
          </p:sp>
          <p:sp>
            <p:nvSpPr>
              <p:cNvPr id="116748" name="Oval 12"/>
              <p:cNvSpPr>
                <a:spLocks noChangeArrowheads="1"/>
              </p:cNvSpPr>
              <p:nvPr/>
            </p:nvSpPr>
            <p:spPr bwMode="auto">
              <a:xfrm>
                <a:off x="3168" y="2064"/>
                <a:ext cx="288" cy="288"/>
              </a:xfrm>
              <a:prstGeom prst="ellipse">
                <a:avLst/>
              </a:prstGeom>
              <a:solidFill>
                <a:srgbClr val="8D6891"/>
              </a:solidFill>
              <a:ln w="9525" algn="ctr">
                <a:solidFill>
                  <a:schemeClr val="bg1"/>
                </a:solidFill>
                <a:round/>
                <a:headEnd/>
                <a:tailEnd/>
              </a:ln>
              <a:effectLst/>
            </p:spPr>
            <p:txBody>
              <a:bodyPr wrap="none" anchor="ctr"/>
              <a:lstStyle/>
              <a:p>
                <a:pPr algn="ctr"/>
                <a:r>
                  <a:rPr lang="en-US" sz="1000">
                    <a:solidFill>
                      <a:schemeClr val="bg1"/>
                    </a:solidFill>
                    <a:latin typeface="Verdana" pitchFamily="34" charset="0"/>
                    <a:cs typeface="Arial" charset="0"/>
                  </a:rPr>
                  <a:t>S4</a:t>
                </a:r>
              </a:p>
            </p:txBody>
          </p:sp>
          <p:sp>
            <p:nvSpPr>
              <p:cNvPr id="116749" name="Line 13"/>
              <p:cNvSpPr>
                <a:spLocks noChangeShapeType="1"/>
              </p:cNvSpPr>
              <p:nvPr/>
            </p:nvSpPr>
            <p:spPr bwMode="auto">
              <a:xfrm flipV="1">
                <a:off x="2784" y="1680"/>
                <a:ext cx="288" cy="96"/>
              </a:xfrm>
              <a:prstGeom prst="line">
                <a:avLst/>
              </a:prstGeom>
              <a:noFill/>
              <a:ln w="9525">
                <a:solidFill>
                  <a:schemeClr val="bg1"/>
                </a:solidFill>
                <a:round/>
                <a:headEnd/>
                <a:tailEnd type="triangle" w="med" len="med"/>
              </a:ln>
              <a:effectLst/>
            </p:spPr>
            <p:txBody>
              <a:bodyPr wrap="none" anchor="ctr"/>
              <a:lstStyle/>
              <a:p>
                <a:endParaRPr lang="en-US"/>
              </a:p>
            </p:txBody>
          </p:sp>
          <p:sp>
            <p:nvSpPr>
              <p:cNvPr id="116750" name="Line 14"/>
              <p:cNvSpPr>
                <a:spLocks noChangeShapeType="1"/>
              </p:cNvSpPr>
              <p:nvPr/>
            </p:nvSpPr>
            <p:spPr bwMode="auto">
              <a:xfrm>
                <a:off x="3216" y="1776"/>
                <a:ext cx="48" cy="288"/>
              </a:xfrm>
              <a:prstGeom prst="line">
                <a:avLst/>
              </a:prstGeom>
              <a:noFill/>
              <a:ln w="9525">
                <a:solidFill>
                  <a:schemeClr val="bg1"/>
                </a:solidFill>
                <a:round/>
                <a:headEnd/>
                <a:tailEnd type="triangle" w="med" len="med"/>
              </a:ln>
              <a:effectLst/>
            </p:spPr>
            <p:txBody>
              <a:bodyPr wrap="none" anchor="ctr"/>
              <a:lstStyle/>
              <a:p>
                <a:endParaRPr lang="en-US"/>
              </a:p>
            </p:txBody>
          </p:sp>
          <p:sp>
            <p:nvSpPr>
              <p:cNvPr id="116751" name="Line 15"/>
              <p:cNvSpPr>
                <a:spLocks noChangeShapeType="1"/>
              </p:cNvSpPr>
              <p:nvPr/>
            </p:nvSpPr>
            <p:spPr bwMode="auto">
              <a:xfrm flipH="1">
                <a:off x="2832" y="1728"/>
                <a:ext cx="288" cy="384"/>
              </a:xfrm>
              <a:prstGeom prst="line">
                <a:avLst/>
              </a:prstGeom>
              <a:noFill/>
              <a:ln w="9525">
                <a:solidFill>
                  <a:schemeClr val="bg1"/>
                </a:solidFill>
                <a:round/>
                <a:headEnd/>
                <a:tailEnd type="triangle" w="med" len="med"/>
              </a:ln>
              <a:effectLst/>
            </p:spPr>
            <p:txBody>
              <a:bodyPr wrap="none" anchor="ctr"/>
              <a:lstStyle/>
              <a:p>
                <a:endParaRPr lang="en-US"/>
              </a:p>
            </p:txBody>
          </p:sp>
          <p:sp>
            <p:nvSpPr>
              <p:cNvPr id="116752" name="Line 16"/>
              <p:cNvSpPr>
                <a:spLocks noChangeShapeType="1"/>
              </p:cNvSpPr>
              <p:nvPr/>
            </p:nvSpPr>
            <p:spPr bwMode="auto">
              <a:xfrm flipH="1">
                <a:off x="2880" y="2208"/>
                <a:ext cx="288" cy="0"/>
              </a:xfrm>
              <a:prstGeom prst="line">
                <a:avLst/>
              </a:prstGeom>
              <a:noFill/>
              <a:ln w="9525">
                <a:solidFill>
                  <a:schemeClr val="bg1"/>
                </a:solidFill>
                <a:round/>
                <a:headEnd/>
                <a:tailEnd type="triangle" w="med" len="med"/>
              </a:ln>
              <a:effectLst/>
            </p:spPr>
            <p:txBody>
              <a:bodyPr wrap="none" anchor="ctr"/>
              <a:lstStyle/>
              <a:p>
                <a:endParaRPr lang="en-US"/>
              </a:p>
            </p:txBody>
          </p:sp>
          <p:sp>
            <p:nvSpPr>
              <p:cNvPr id="116753" name="Line 17"/>
              <p:cNvSpPr>
                <a:spLocks noChangeShapeType="1"/>
              </p:cNvSpPr>
              <p:nvPr/>
            </p:nvSpPr>
            <p:spPr bwMode="auto">
              <a:xfrm flipH="1" flipV="1">
                <a:off x="2640" y="1968"/>
                <a:ext cx="48" cy="96"/>
              </a:xfrm>
              <a:prstGeom prst="line">
                <a:avLst/>
              </a:prstGeom>
              <a:noFill/>
              <a:ln w="9525">
                <a:solidFill>
                  <a:schemeClr val="bg1"/>
                </a:solidFill>
                <a:round/>
                <a:headEnd/>
                <a:tailEnd type="triangle" w="med" len="med"/>
              </a:ln>
              <a:effectLst/>
            </p:spPr>
            <p:txBody>
              <a:bodyPr wrap="none" anchor="ctr"/>
              <a:lstStyle/>
              <a:p>
                <a:endParaRPr lang="en-US"/>
              </a:p>
            </p:txBody>
          </p:sp>
        </p:grpSp>
        <p:sp>
          <p:nvSpPr>
            <p:cNvPr id="116754" name="Line 18"/>
            <p:cNvSpPr>
              <a:spLocks noChangeShapeType="1"/>
            </p:cNvSpPr>
            <p:nvPr/>
          </p:nvSpPr>
          <p:spPr bwMode="auto">
            <a:xfrm flipH="1">
              <a:off x="1749" y="2721"/>
              <a:ext cx="377" cy="0"/>
            </a:xfrm>
            <a:prstGeom prst="line">
              <a:avLst/>
            </a:prstGeom>
            <a:noFill/>
            <a:ln w="9525">
              <a:solidFill>
                <a:schemeClr val="bg1"/>
              </a:solidFill>
              <a:round/>
              <a:headEnd/>
              <a:tailEnd/>
            </a:ln>
            <a:effectLst/>
          </p:spPr>
          <p:txBody>
            <a:bodyPr wrap="none" anchor="ctr"/>
            <a:lstStyle/>
            <a:p>
              <a:endParaRPr lang="en-US"/>
            </a:p>
          </p:txBody>
        </p:sp>
        <p:sp>
          <p:nvSpPr>
            <p:cNvPr id="116755" name="Line 19"/>
            <p:cNvSpPr>
              <a:spLocks noChangeShapeType="1"/>
            </p:cNvSpPr>
            <p:nvPr/>
          </p:nvSpPr>
          <p:spPr bwMode="auto">
            <a:xfrm flipH="1">
              <a:off x="1749" y="2926"/>
              <a:ext cx="377" cy="0"/>
            </a:xfrm>
            <a:prstGeom prst="line">
              <a:avLst/>
            </a:prstGeom>
            <a:noFill/>
            <a:ln w="9525">
              <a:solidFill>
                <a:schemeClr val="bg1"/>
              </a:solidFill>
              <a:round/>
              <a:headEnd/>
              <a:tailEnd/>
            </a:ln>
            <a:effectLst/>
          </p:spPr>
          <p:txBody>
            <a:bodyPr wrap="none" anchor="ctr"/>
            <a:lstStyle/>
            <a:p>
              <a:endParaRPr lang="en-US"/>
            </a:p>
          </p:txBody>
        </p:sp>
        <p:sp>
          <p:nvSpPr>
            <p:cNvPr id="116756" name="Line 20"/>
            <p:cNvSpPr>
              <a:spLocks noChangeShapeType="1"/>
            </p:cNvSpPr>
            <p:nvPr/>
          </p:nvSpPr>
          <p:spPr bwMode="auto">
            <a:xfrm flipH="1">
              <a:off x="1749" y="3132"/>
              <a:ext cx="377" cy="0"/>
            </a:xfrm>
            <a:prstGeom prst="line">
              <a:avLst/>
            </a:prstGeom>
            <a:noFill/>
            <a:ln w="9525">
              <a:solidFill>
                <a:schemeClr val="bg1"/>
              </a:solidFill>
              <a:round/>
              <a:headEnd/>
              <a:tailEnd/>
            </a:ln>
            <a:effectLst/>
          </p:spPr>
          <p:txBody>
            <a:bodyPr wrap="none" anchor="ctr"/>
            <a:lstStyle/>
            <a:p>
              <a:endParaRPr lang="en-US"/>
            </a:p>
          </p:txBody>
        </p:sp>
        <p:sp>
          <p:nvSpPr>
            <p:cNvPr id="116757" name="Rectangle 21"/>
            <p:cNvSpPr>
              <a:spLocks noChangeArrowheads="1"/>
            </p:cNvSpPr>
            <p:nvPr/>
          </p:nvSpPr>
          <p:spPr bwMode="auto">
            <a:xfrm rot="5400000">
              <a:off x="2708" y="2756"/>
              <a:ext cx="617" cy="342"/>
            </a:xfrm>
            <a:prstGeom prst="rect">
              <a:avLst/>
            </a:prstGeom>
            <a:solidFill>
              <a:srgbClr val="8D6891"/>
            </a:solidFill>
            <a:ln w="9525" algn="ctr">
              <a:solidFill>
                <a:schemeClr val="bg1"/>
              </a:solidFill>
              <a:miter lim="800000"/>
              <a:headEnd/>
              <a:tailEnd/>
            </a:ln>
            <a:effectLst/>
          </p:spPr>
          <p:txBody>
            <a:bodyPr wrap="none" anchor="ctr"/>
            <a:lstStyle/>
            <a:p>
              <a:pPr algn="ctr"/>
              <a:r>
                <a:rPr lang="en-US" sz="1000">
                  <a:solidFill>
                    <a:schemeClr val="bg1"/>
                  </a:solidFill>
                  <a:latin typeface="Verdana" pitchFamily="34" charset="0"/>
                  <a:cs typeface="Arial" charset="0"/>
                </a:rPr>
                <a:t>FSM Input</a:t>
              </a:r>
            </a:p>
          </p:txBody>
        </p:sp>
        <p:sp>
          <p:nvSpPr>
            <p:cNvPr id="116758" name="Line 22"/>
            <p:cNvSpPr>
              <a:spLocks noChangeShapeType="1"/>
            </p:cNvSpPr>
            <p:nvPr/>
          </p:nvSpPr>
          <p:spPr bwMode="auto">
            <a:xfrm>
              <a:off x="3188" y="2926"/>
              <a:ext cx="240" cy="0"/>
            </a:xfrm>
            <a:prstGeom prst="line">
              <a:avLst/>
            </a:prstGeom>
            <a:noFill/>
            <a:ln w="9525">
              <a:solidFill>
                <a:schemeClr val="bg1"/>
              </a:solidFill>
              <a:round/>
              <a:headEnd/>
              <a:tailEnd type="triangle" w="med" len="med"/>
            </a:ln>
            <a:effectLst/>
          </p:spPr>
          <p:txBody>
            <a:bodyPr wrap="none" anchor="ctr"/>
            <a:lstStyle/>
            <a:p>
              <a:endParaRPr lang="en-US"/>
            </a:p>
          </p:txBody>
        </p:sp>
        <p:sp>
          <p:nvSpPr>
            <p:cNvPr id="116759" name="Line 23"/>
            <p:cNvSpPr>
              <a:spLocks noChangeShapeType="1"/>
            </p:cNvSpPr>
            <p:nvPr/>
          </p:nvSpPr>
          <p:spPr bwMode="auto">
            <a:xfrm>
              <a:off x="2537" y="2721"/>
              <a:ext cx="309" cy="0"/>
            </a:xfrm>
            <a:prstGeom prst="line">
              <a:avLst/>
            </a:prstGeom>
            <a:noFill/>
            <a:ln w="9525">
              <a:solidFill>
                <a:schemeClr val="bg1"/>
              </a:solidFill>
              <a:round/>
              <a:headEnd/>
              <a:tailEnd/>
            </a:ln>
            <a:effectLst/>
          </p:spPr>
          <p:txBody>
            <a:bodyPr wrap="none" anchor="ctr"/>
            <a:lstStyle/>
            <a:p>
              <a:endParaRPr lang="en-US"/>
            </a:p>
          </p:txBody>
        </p:sp>
        <p:sp>
          <p:nvSpPr>
            <p:cNvPr id="116760" name="Line 24"/>
            <p:cNvSpPr>
              <a:spLocks noChangeShapeType="1"/>
            </p:cNvSpPr>
            <p:nvPr/>
          </p:nvSpPr>
          <p:spPr bwMode="auto">
            <a:xfrm>
              <a:off x="2537" y="2926"/>
              <a:ext cx="309" cy="0"/>
            </a:xfrm>
            <a:prstGeom prst="line">
              <a:avLst/>
            </a:prstGeom>
            <a:noFill/>
            <a:ln w="9525">
              <a:solidFill>
                <a:schemeClr val="bg1"/>
              </a:solidFill>
              <a:round/>
              <a:headEnd/>
              <a:tailEnd/>
            </a:ln>
            <a:effectLst/>
          </p:spPr>
          <p:txBody>
            <a:bodyPr wrap="none" anchor="ctr"/>
            <a:lstStyle/>
            <a:p>
              <a:endParaRPr lang="en-US"/>
            </a:p>
          </p:txBody>
        </p:sp>
        <p:sp>
          <p:nvSpPr>
            <p:cNvPr id="116761" name="Line 25"/>
            <p:cNvSpPr>
              <a:spLocks noChangeShapeType="1"/>
            </p:cNvSpPr>
            <p:nvPr/>
          </p:nvSpPr>
          <p:spPr bwMode="auto">
            <a:xfrm>
              <a:off x="2537" y="3132"/>
              <a:ext cx="309" cy="0"/>
            </a:xfrm>
            <a:prstGeom prst="line">
              <a:avLst/>
            </a:prstGeom>
            <a:noFill/>
            <a:ln w="9525">
              <a:solidFill>
                <a:schemeClr val="bg1"/>
              </a:solidFill>
              <a:round/>
              <a:headEnd/>
              <a:tailEnd/>
            </a:ln>
            <a:effectLst/>
          </p:spPr>
          <p:txBody>
            <a:bodyPr wrap="none" anchor="ctr"/>
            <a:lstStyle/>
            <a:p>
              <a:endParaRPr lang="en-US"/>
            </a:p>
          </p:txBody>
        </p:sp>
        <p:sp>
          <p:nvSpPr>
            <p:cNvPr id="116762" name="Text Box 26"/>
            <p:cNvSpPr txBox="1">
              <a:spLocks noChangeArrowheads="1"/>
            </p:cNvSpPr>
            <p:nvPr/>
          </p:nvSpPr>
          <p:spPr bwMode="auto">
            <a:xfrm>
              <a:off x="1363" y="2668"/>
              <a:ext cx="393" cy="173"/>
            </a:xfrm>
            <a:prstGeom prst="rect">
              <a:avLst/>
            </a:prstGeom>
            <a:noFill/>
            <a:ln w="9525" algn="ctr">
              <a:noFill/>
              <a:miter lim="800000"/>
              <a:headEnd/>
              <a:tailEnd/>
            </a:ln>
            <a:effectLst/>
          </p:spPr>
          <p:txBody>
            <a:bodyPr wrap="none">
              <a:spAutoFit/>
            </a:bodyPr>
            <a:lstStyle/>
            <a:p>
              <a:pPr algn="ctr"/>
              <a:r>
                <a:rPr lang="en-US" sz="1200">
                  <a:solidFill>
                    <a:schemeClr val="bg1"/>
                  </a:solidFill>
                  <a:latin typeface="Verdana" pitchFamily="34" charset="0"/>
                  <a:cs typeface="Arial" charset="0"/>
                </a:rPr>
                <a:t>tx_d0</a:t>
              </a:r>
            </a:p>
          </p:txBody>
        </p:sp>
        <p:sp>
          <p:nvSpPr>
            <p:cNvPr id="116763" name="Text Box 27"/>
            <p:cNvSpPr txBox="1">
              <a:spLocks noChangeArrowheads="1"/>
            </p:cNvSpPr>
            <p:nvPr/>
          </p:nvSpPr>
          <p:spPr bwMode="auto">
            <a:xfrm>
              <a:off x="1363" y="3079"/>
              <a:ext cx="393" cy="173"/>
            </a:xfrm>
            <a:prstGeom prst="rect">
              <a:avLst/>
            </a:prstGeom>
            <a:noFill/>
            <a:ln w="9525" algn="ctr">
              <a:noFill/>
              <a:miter lim="800000"/>
              <a:headEnd/>
              <a:tailEnd/>
            </a:ln>
            <a:effectLst/>
          </p:spPr>
          <p:txBody>
            <a:bodyPr wrap="none">
              <a:spAutoFit/>
            </a:bodyPr>
            <a:lstStyle/>
            <a:p>
              <a:pPr algn="ctr"/>
              <a:r>
                <a:rPr lang="en-US" sz="1200">
                  <a:solidFill>
                    <a:schemeClr val="bg1"/>
                  </a:solidFill>
                  <a:latin typeface="Verdana" pitchFamily="34" charset="0"/>
                  <a:cs typeface="Arial" charset="0"/>
                </a:rPr>
                <a:t>tx_d2</a:t>
              </a:r>
            </a:p>
          </p:txBody>
        </p:sp>
        <p:sp>
          <p:nvSpPr>
            <p:cNvPr id="116764" name="Text Box 28"/>
            <p:cNvSpPr txBox="1">
              <a:spLocks noChangeArrowheads="1"/>
            </p:cNvSpPr>
            <p:nvPr/>
          </p:nvSpPr>
          <p:spPr bwMode="auto">
            <a:xfrm>
              <a:off x="1363" y="2873"/>
              <a:ext cx="393" cy="173"/>
            </a:xfrm>
            <a:prstGeom prst="rect">
              <a:avLst/>
            </a:prstGeom>
            <a:noFill/>
            <a:ln w="9525" algn="ctr">
              <a:noFill/>
              <a:miter lim="800000"/>
              <a:headEnd/>
              <a:tailEnd/>
            </a:ln>
            <a:effectLst/>
          </p:spPr>
          <p:txBody>
            <a:bodyPr wrap="none">
              <a:spAutoFit/>
            </a:bodyPr>
            <a:lstStyle/>
            <a:p>
              <a:pPr algn="ctr"/>
              <a:r>
                <a:rPr lang="en-US" sz="1200">
                  <a:solidFill>
                    <a:schemeClr val="bg1"/>
                  </a:solidFill>
                  <a:latin typeface="Verdana" pitchFamily="34" charset="0"/>
                  <a:cs typeface="Arial" charset="0"/>
                </a:rPr>
                <a:t>tx_d1</a:t>
              </a:r>
            </a:p>
          </p:txBody>
        </p:sp>
        <p:sp>
          <p:nvSpPr>
            <p:cNvPr id="116765" name="Line 29"/>
            <p:cNvSpPr>
              <a:spLocks noChangeShapeType="1"/>
            </p:cNvSpPr>
            <p:nvPr/>
          </p:nvSpPr>
          <p:spPr bwMode="auto">
            <a:xfrm>
              <a:off x="3188" y="2721"/>
              <a:ext cx="309" cy="0"/>
            </a:xfrm>
            <a:prstGeom prst="line">
              <a:avLst/>
            </a:prstGeom>
            <a:noFill/>
            <a:ln w="9525">
              <a:solidFill>
                <a:schemeClr val="bg1"/>
              </a:solidFill>
              <a:round/>
              <a:headEnd/>
              <a:tailEnd type="triangle" w="med" len="med"/>
            </a:ln>
            <a:effectLst/>
          </p:spPr>
          <p:txBody>
            <a:bodyPr wrap="none" anchor="ctr"/>
            <a:lstStyle/>
            <a:p>
              <a:endParaRPr lang="en-US"/>
            </a:p>
          </p:txBody>
        </p:sp>
        <p:sp>
          <p:nvSpPr>
            <p:cNvPr id="116766" name="Line 30"/>
            <p:cNvSpPr>
              <a:spLocks noChangeShapeType="1"/>
            </p:cNvSpPr>
            <p:nvPr/>
          </p:nvSpPr>
          <p:spPr bwMode="auto">
            <a:xfrm>
              <a:off x="3188" y="3132"/>
              <a:ext cx="275" cy="0"/>
            </a:xfrm>
            <a:prstGeom prst="line">
              <a:avLst/>
            </a:prstGeom>
            <a:noFill/>
            <a:ln w="9525">
              <a:solidFill>
                <a:schemeClr val="bg1"/>
              </a:solidFill>
              <a:round/>
              <a:headEnd/>
              <a:tailEnd type="triangle" w="med" len="med"/>
            </a:ln>
            <a:effectLst/>
          </p:spPr>
          <p:txBody>
            <a:bodyPr wrap="none" anchor="ctr"/>
            <a:lstStyle/>
            <a:p>
              <a:endParaRPr lang="en-US"/>
            </a:p>
          </p:txBody>
        </p:sp>
        <p:sp>
          <p:nvSpPr>
            <p:cNvPr id="116767" name="Rectangle 31"/>
            <p:cNvSpPr>
              <a:spLocks noChangeArrowheads="1"/>
            </p:cNvSpPr>
            <p:nvPr/>
          </p:nvSpPr>
          <p:spPr bwMode="auto">
            <a:xfrm>
              <a:off x="2126" y="3029"/>
              <a:ext cx="411" cy="206"/>
            </a:xfrm>
            <a:prstGeom prst="rect">
              <a:avLst/>
            </a:prstGeom>
            <a:solidFill>
              <a:srgbClr val="8D6891"/>
            </a:solidFill>
            <a:ln w="9525">
              <a:solidFill>
                <a:schemeClr val="bg1"/>
              </a:solidFill>
              <a:miter lim="800000"/>
              <a:headEnd/>
              <a:tailEnd/>
            </a:ln>
            <a:effectLst/>
          </p:spPr>
          <p:txBody>
            <a:bodyPr wrap="none" anchor="ctr"/>
            <a:lstStyle/>
            <a:p>
              <a:pPr algn="ctr" eaLnBrk="0" hangingPunct="0"/>
              <a:r>
                <a:rPr lang="en-US" sz="1200">
                  <a:solidFill>
                    <a:schemeClr val="bg1"/>
                  </a:solidFill>
                  <a:latin typeface="Verdana" pitchFamily="34" charset="0"/>
                </a:rPr>
                <a:t>Sync 2</a:t>
              </a:r>
            </a:p>
          </p:txBody>
        </p:sp>
        <p:sp>
          <p:nvSpPr>
            <p:cNvPr id="116768" name="Rectangle 32"/>
            <p:cNvSpPr>
              <a:spLocks noChangeArrowheads="1"/>
            </p:cNvSpPr>
            <p:nvPr/>
          </p:nvSpPr>
          <p:spPr bwMode="auto">
            <a:xfrm>
              <a:off x="2126" y="2823"/>
              <a:ext cx="411" cy="206"/>
            </a:xfrm>
            <a:prstGeom prst="rect">
              <a:avLst/>
            </a:prstGeom>
            <a:solidFill>
              <a:srgbClr val="8D6891"/>
            </a:solidFill>
            <a:ln w="9525">
              <a:solidFill>
                <a:schemeClr val="bg1"/>
              </a:solidFill>
              <a:miter lim="800000"/>
              <a:headEnd/>
              <a:tailEnd/>
            </a:ln>
            <a:effectLst/>
          </p:spPr>
          <p:txBody>
            <a:bodyPr wrap="none" anchor="ctr"/>
            <a:lstStyle/>
            <a:p>
              <a:pPr algn="ctr" eaLnBrk="0" hangingPunct="0"/>
              <a:r>
                <a:rPr lang="en-US" sz="1200">
                  <a:solidFill>
                    <a:schemeClr val="bg1"/>
                  </a:solidFill>
                  <a:latin typeface="Verdana" pitchFamily="34" charset="0"/>
                </a:rPr>
                <a:t>Sync 1</a:t>
              </a:r>
            </a:p>
          </p:txBody>
        </p:sp>
        <p:sp>
          <p:nvSpPr>
            <p:cNvPr id="116769" name="Rectangle 33"/>
            <p:cNvSpPr>
              <a:spLocks noChangeArrowheads="1"/>
            </p:cNvSpPr>
            <p:nvPr/>
          </p:nvSpPr>
          <p:spPr bwMode="auto">
            <a:xfrm>
              <a:off x="2126" y="2618"/>
              <a:ext cx="411" cy="205"/>
            </a:xfrm>
            <a:prstGeom prst="rect">
              <a:avLst/>
            </a:prstGeom>
            <a:solidFill>
              <a:srgbClr val="8D6891"/>
            </a:solidFill>
            <a:ln w="9525">
              <a:solidFill>
                <a:schemeClr val="bg1"/>
              </a:solidFill>
              <a:miter lim="800000"/>
              <a:headEnd/>
              <a:tailEnd/>
            </a:ln>
            <a:effectLst/>
          </p:spPr>
          <p:txBody>
            <a:bodyPr wrap="none" anchor="ctr"/>
            <a:lstStyle/>
            <a:p>
              <a:pPr algn="ctr" eaLnBrk="0" hangingPunct="0"/>
              <a:r>
                <a:rPr lang="en-US" sz="1200">
                  <a:solidFill>
                    <a:schemeClr val="bg1"/>
                  </a:solidFill>
                  <a:latin typeface="Verdana" pitchFamily="34" charset="0"/>
                </a:rPr>
                <a:t>Sync 0</a:t>
              </a:r>
            </a:p>
          </p:txBody>
        </p:sp>
      </p:grpSp>
      <p:sp>
        <p:nvSpPr>
          <p:cNvPr id="116770" name="Text Box 34"/>
          <p:cNvSpPr txBox="1">
            <a:spLocks noChangeArrowheads="1"/>
          </p:cNvSpPr>
          <p:nvPr/>
        </p:nvSpPr>
        <p:spPr bwMode="auto">
          <a:xfrm>
            <a:off x="4509611" y="5240339"/>
            <a:ext cx="738664" cy="494687"/>
          </a:xfrm>
          <a:prstGeom prst="rect">
            <a:avLst/>
          </a:prstGeom>
          <a:noFill/>
          <a:ln w="9525">
            <a:noFill/>
            <a:miter lim="800000"/>
            <a:headEnd/>
            <a:tailEnd/>
          </a:ln>
          <a:effectLst/>
        </p:spPr>
        <p:txBody>
          <a:bodyPr vert="eaVert" wrap="none">
            <a:spAutoFit/>
          </a:bodyPr>
          <a:lstStyle/>
          <a:p>
            <a:pPr eaLnBrk="0" hangingPunct="0"/>
            <a:r>
              <a:rPr lang="en-US" sz="1200">
                <a:solidFill>
                  <a:schemeClr val="bg1"/>
                </a:solidFill>
                <a:latin typeface="Verdana" pitchFamily="34" charset="0"/>
              </a:rPr>
              <a:t>0 0 0</a:t>
            </a:r>
          </a:p>
          <a:p>
            <a:pPr eaLnBrk="0" hangingPunct="0"/>
            <a:r>
              <a:rPr lang="en-US" sz="1200">
                <a:solidFill>
                  <a:schemeClr val="bg1"/>
                </a:solidFill>
                <a:latin typeface="Verdana" pitchFamily="34" charset="0"/>
              </a:rPr>
              <a:t>0 1 0</a:t>
            </a:r>
          </a:p>
          <a:p>
            <a:pPr eaLnBrk="0" hangingPunct="0"/>
            <a:r>
              <a:rPr lang="en-US" sz="1200">
                <a:solidFill>
                  <a:schemeClr val="bg1"/>
                </a:solidFill>
                <a:latin typeface="Verdana" pitchFamily="34" charset="0"/>
              </a:rPr>
              <a:t>0 1 0</a:t>
            </a:r>
          </a:p>
        </p:txBody>
      </p:sp>
      <p:sp>
        <p:nvSpPr>
          <p:cNvPr id="116771" name="Text Box 35"/>
          <p:cNvSpPr txBox="1">
            <a:spLocks noChangeArrowheads="1"/>
          </p:cNvSpPr>
          <p:nvPr/>
        </p:nvSpPr>
        <p:spPr bwMode="auto">
          <a:xfrm>
            <a:off x="5244623" y="5240339"/>
            <a:ext cx="738664" cy="494687"/>
          </a:xfrm>
          <a:prstGeom prst="rect">
            <a:avLst/>
          </a:prstGeom>
          <a:noFill/>
          <a:ln w="9525">
            <a:noFill/>
            <a:miter lim="800000"/>
            <a:headEnd/>
            <a:tailEnd/>
          </a:ln>
          <a:effectLst/>
        </p:spPr>
        <p:txBody>
          <a:bodyPr vert="eaVert" wrap="none">
            <a:spAutoFit/>
          </a:bodyPr>
          <a:lstStyle/>
          <a:p>
            <a:pPr eaLnBrk="0" hangingPunct="0"/>
            <a:r>
              <a:rPr lang="en-US" sz="1200">
                <a:solidFill>
                  <a:schemeClr val="bg1"/>
                </a:solidFill>
                <a:latin typeface="Verdana" pitchFamily="34" charset="0"/>
              </a:rPr>
              <a:t>0 0 0</a:t>
            </a:r>
          </a:p>
          <a:p>
            <a:pPr eaLnBrk="0" hangingPunct="0"/>
            <a:r>
              <a:rPr lang="en-US" sz="1200">
                <a:solidFill>
                  <a:srgbClr val="B9330C"/>
                </a:solidFill>
                <a:latin typeface="Verdana" pitchFamily="34" charset="0"/>
              </a:rPr>
              <a:t>0 0 0</a:t>
            </a:r>
          </a:p>
          <a:p>
            <a:pPr eaLnBrk="0" hangingPunct="0"/>
            <a:r>
              <a:rPr lang="en-US" sz="1200">
                <a:solidFill>
                  <a:schemeClr val="bg1"/>
                </a:solidFill>
                <a:latin typeface="Verdana" pitchFamily="34" charset="0"/>
              </a:rPr>
              <a:t>0 1 0</a:t>
            </a:r>
          </a:p>
        </p:txBody>
      </p:sp>
      <p:sp>
        <p:nvSpPr>
          <p:cNvPr id="116772" name="Text Box 36"/>
          <p:cNvSpPr txBox="1">
            <a:spLocks noChangeArrowheads="1"/>
          </p:cNvSpPr>
          <p:nvPr/>
        </p:nvSpPr>
        <p:spPr bwMode="auto">
          <a:xfrm>
            <a:off x="6094412" y="6028160"/>
            <a:ext cx="1917700" cy="228600"/>
          </a:xfrm>
          <a:prstGeom prst="rect">
            <a:avLst/>
          </a:prstGeom>
          <a:noFill/>
          <a:ln w="9525">
            <a:noFill/>
            <a:miter lim="800000"/>
            <a:headEnd/>
            <a:tailEnd/>
          </a:ln>
          <a:effectLst/>
        </p:spPr>
        <p:txBody>
          <a:bodyPr wrap="none">
            <a:spAutoFit/>
          </a:bodyPr>
          <a:lstStyle/>
          <a:p>
            <a:pPr eaLnBrk="0" hangingPunct="0"/>
            <a:r>
              <a:rPr lang="en-US" sz="900" dirty="0">
                <a:solidFill>
                  <a:srgbClr val="CC3300"/>
                </a:solidFill>
                <a:latin typeface="Verdana" pitchFamily="34" charset="0"/>
              </a:rPr>
              <a:t>Valid Command – but delayed</a:t>
            </a:r>
          </a:p>
        </p:txBody>
      </p:sp>
      <p:grpSp>
        <p:nvGrpSpPr>
          <p:cNvPr id="116773" name="Group 37"/>
          <p:cNvGrpSpPr>
            <a:grpSpLocks/>
          </p:cNvGrpSpPr>
          <p:nvPr/>
        </p:nvGrpSpPr>
        <p:grpSpPr bwMode="auto">
          <a:xfrm>
            <a:off x="6270625" y="5211764"/>
            <a:ext cx="246062" cy="708025"/>
            <a:chOff x="4716" y="3234"/>
            <a:chExt cx="155" cy="446"/>
          </a:xfrm>
        </p:grpSpPr>
        <p:sp>
          <p:nvSpPr>
            <p:cNvPr id="116774" name="Oval 38"/>
            <p:cNvSpPr>
              <a:spLocks noChangeArrowheads="1"/>
            </p:cNvSpPr>
            <p:nvPr/>
          </p:nvSpPr>
          <p:spPr bwMode="auto">
            <a:xfrm>
              <a:off x="4716" y="3234"/>
              <a:ext cx="138" cy="377"/>
            </a:xfrm>
            <a:prstGeom prst="ellipse">
              <a:avLst/>
            </a:prstGeom>
            <a:noFill/>
            <a:ln w="38100">
              <a:solidFill>
                <a:srgbClr val="CC3300"/>
              </a:solidFill>
              <a:round/>
              <a:headEnd/>
              <a:tailEnd/>
            </a:ln>
            <a:effectLst/>
          </p:spPr>
          <p:txBody>
            <a:bodyPr wrap="none" anchor="ctr"/>
            <a:lstStyle/>
            <a:p>
              <a:endParaRPr lang="en-US"/>
            </a:p>
          </p:txBody>
        </p:sp>
        <p:sp>
          <p:nvSpPr>
            <p:cNvPr id="116775" name="Line 39"/>
            <p:cNvSpPr>
              <a:spLocks noChangeShapeType="1"/>
            </p:cNvSpPr>
            <p:nvPr/>
          </p:nvSpPr>
          <p:spPr bwMode="auto">
            <a:xfrm flipH="1" flipV="1">
              <a:off x="4802" y="3612"/>
              <a:ext cx="69" cy="68"/>
            </a:xfrm>
            <a:prstGeom prst="line">
              <a:avLst/>
            </a:prstGeom>
            <a:noFill/>
            <a:ln w="38100">
              <a:solidFill>
                <a:srgbClr val="CC3300"/>
              </a:solidFill>
              <a:round/>
              <a:headEnd/>
              <a:tailEnd/>
            </a:ln>
            <a:effectLst/>
          </p:spPr>
          <p:txBody>
            <a:bodyPr/>
            <a:lstStyle/>
            <a:p>
              <a:endParaRPr lang="en-US"/>
            </a:p>
          </p:txBody>
        </p:sp>
      </p:grpSp>
      <p:sp>
        <p:nvSpPr>
          <p:cNvPr id="116776" name="Rectangle 40"/>
          <p:cNvSpPr>
            <a:spLocks noChangeArrowheads="1"/>
          </p:cNvSpPr>
          <p:nvPr/>
        </p:nvSpPr>
        <p:spPr bwMode="auto">
          <a:xfrm rot="5400000">
            <a:off x="4154487" y="4578350"/>
            <a:ext cx="979488" cy="217488"/>
          </a:xfrm>
          <a:prstGeom prst="rect">
            <a:avLst/>
          </a:prstGeom>
          <a:solidFill>
            <a:srgbClr val="8D6891"/>
          </a:solidFill>
          <a:ln w="9525" algn="ctr">
            <a:solidFill>
              <a:schemeClr val="bg1"/>
            </a:solidFill>
            <a:miter lim="800000"/>
            <a:headEnd/>
            <a:tailEnd/>
          </a:ln>
          <a:effectLst/>
        </p:spPr>
        <p:txBody>
          <a:bodyPr wrap="none" anchor="ctr"/>
          <a:lstStyle/>
          <a:p>
            <a:pPr algn="ctr"/>
            <a:r>
              <a:rPr lang="en-US" sz="1000">
                <a:solidFill>
                  <a:schemeClr val="bg1"/>
                </a:solidFill>
                <a:latin typeface="Verdana" pitchFamily="34" charset="0"/>
                <a:cs typeface="Arial" charset="0"/>
              </a:rPr>
              <a:t>Grey Encoder</a:t>
            </a:r>
          </a:p>
        </p:txBody>
      </p:sp>
      <p:sp>
        <p:nvSpPr>
          <p:cNvPr id="116777" name="Rectangle 41"/>
          <p:cNvSpPr>
            <a:spLocks noChangeArrowheads="1"/>
          </p:cNvSpPr>
          <p:nvPr/>
        </p:nvSpPr>
        <p:spPr bwMode="auto">
          <a:xfrm rot="5400000">
            <a:off x="5460206" y="4577557"/>
            <a:ext cx="979488" cy="219075"/>
          </a:xfrm>
          <a:prstGeom prst="rect">
            <a:avLst/>
          </a:prstGeom>
          <a:solidFill>
            <a:srgbClr val="8D6891"/>
          </a:solidFill>
          <a:ln w="9525" algn="ctr">
            <a:solidFill>
              <a:schemeClr val="bg1"/>
            </a:solidFill>
            <a:miter lim="800000"/>
            <a:headEnd/>
            <a:tailEnd/>
          </a:ln>
          <a:effectLst/>
        </p:spPr>
        <p:txBody>
          <a:bodyPr wrap="none" anchor="ctr"/>
          <a:lstStyle/>
          <a:p>
            <a:pPr algn="ctr"/>
            <a:r>
              <a:rPr lang="en-US" sz="1000">
                <a:solidFill>
                  <a:schemeClr val="bg1"/>
                </a:solidFill>
                <a:latin typeface="Verdana" pitchFamily="34" charset="0"/>
                <a:cs typeface="Arial" charset="0"/>
              </a:rPr>
              <a:t>Grey Decoder</a:t>
            </a:r>
          </a:p>
        </p:txBody>
      </p:sp>
      <p:sp>
        <p:nvSpPr>
          <p:cNvPr id="116778" name="Text Box 42"/>
          <p:cNvSpPr txBox="1">
            <a:spLocks noChangeArrowheads="1"/>
          </p:cNvSpPr>
          <p:nvPr/>
        </p:nvSpPr>
        <p:spPr bwMode="auto">
          <a:xfrm>
            <a:off x="3725386" y="5240339"/>
            <a:ext cx="738664" cy="494687"/>
          </a:xfrm>
          <a:prstGeom prst="rect">
            <a:avLst/>
          </a:prstGeom>
          <a:noFill/>
          <a:ln w="9525">
            <a:noFill/>
            <a:miter lim="800000"/>
            <a:headEnd/>
            <a:tailEnd/>
          </a:ln>
          <a:effectLst/>
        </p:spPr>
        <p:txBody>
          <a:bodyPr vert="eaVert" wrap="none">
            <a:spAutoFit/>
          </a:bodyPr>
          <a:lstStyle/>
          <a:p>
            <a:pPr eaLnBrk="0" hangingPunct="0"/>
            <a:r>
              <a:rPr lang="en-US" sz="1200">
                <a:solidFill>
                  <a:schemeClr val="bg1"/>
                </a:solidFill>
                <a:latin typeface="Verdana" pitchFamily="34" charset="0"/>
              </a:rPr>
              <a:t>0 0 0</a:t>
            </a:r>
          </a:p>
          <a:p>
            <a:pPr eaLnBrk="0" hangingPunct="0"/>
            <a:r>
              <a:rPr lang="en-US" sz="1200">
                <a:solidFill>
                  <a:schemeClr val="bg1"/>
                </a:solidFill>
                <a:latin typeface="Verdana" pitchFamily="34" charset="0"/>
              </a:rPr>
              <a:t>1 1 1</a:t>
            </a:r>
          </a:p>
          <a:p>
            <a:pPr eaLnBrk="0" hangingPunct="0"/>
            <a:r>
              <a:rPr lang="en-US" sz="1200">
                <a:solidFill>
                  <a:schemeClr val="bg1"/>
                </a:solidFill>
                <a:latin typeface="Verdana" pitchFamily="34" charset="0"/>
              </a:rPr>
              <a:t>1 1 1</a:t>
            </a:r>
          </a:p>
        </p:txBody>
      </p:sp>
      <p:sp>
        <p:nvSpPr>
          <p:cNvPr id="116779" name="Text Box 43"/>
          <p:cNvSpPr txBox="1">
            <a:spLocks noChangeArrowheads="1"/>
          </p:cNvSpPr>
          <p:nvPr/>
        </p:nvSpPr>
        <p:spPr bwMode="auto">
          <a:xfrm>
            <a:off x="6006623" y="5240339"/>
            <a:ext cx="738664" cy="494687"/>
          </a:xfrm>
          <a:prstGeom prst="rect">
            <a:avLst/>
          </a:prstGeom>
          <a:noFill/>
          <a:ln w="9525">
            <a:noFill/>
            <a:miter lim="800000"/>
            <a:headEnd/>
            <a:tailEnd/>
          </a:ln>
          <a:effectLst/>
        </p:spPr>
        <p:txBody>
          <a:bodyPr vert="eaVert" wrap="none">
            <a:spAutoFit/>
          </a:bodyPr>
          <a:lstStyle/>
          <a:p>
            <a:pPr eaLnBrk="0" hangingPunct="0"/>
            <a:r>
              <a:rPr lang="en-US" sz="1200">
                <a:solidFill>
                  <a:schemeClr val="bg1"/>
                </a:solidFill>
                <a:latin typeface="Verdana" pitchFamily="34" charset="0"/>
              </a:rPr>
              <a:t>0 0 0</a:t>
            </a:r>
          </a:p>
          <a:p>
            <a:pPr eaLnBrk="0" hangingPunct="0"/>
            <a:r>
              <a:rPr lang="en-US" sz="1200">
                <a:solidFill>
                  <a:schemeClr val="bg1"/>
                </a:solidFill>
                <a:latin typeface="Verdana" pitchFamily="34" charset="0"/>
              </a:rPr>
              <a:t>1 0 1</a:t>
            </a:r>
          </a:p>
          <a:p>
            <a:pPr eaLnBrk="0" hangingPunct="0"/>
            <a:r>
              <a:rPr lang="en-US" sz="1200">
                <a:solidFill>
                  <a:schemeClr val="bg1"/>
                </a:solidFill>
                <a:latin typeface="Verdana" pitchFamily="34" charset="0"/>
              </a:rPr>
              <a:t>1 1 1</a:t>
            </a:r>
          </a:p>
        </p:txBody>
      </p:sp>
      <p:sp>
        <p:nvSpPr>
          <p:cNvPr id="116780" name="Rectangle 44"/>
          <p:cNvSpPr>
            <a:spLocks noChangeArrowheads="1"/>
          </p:cNvSpPr>
          <p:nvPr/>
        </p:nvSpPr>
        <p:spPr bwMode="auto">
          <a:xfrm>
            <a:off x="4916488" y="4522789"/>
            <a:ext cx="652463" cy="327025"/>
          </a:xfrm>
          <a:prstGeom prst="rect">
            <a:avLst/>
          </a:prstGeom>
          <a:solidFill>
            <a:srgbClr val="B9330C"/>
          </a:solidFill>
          <a:ln w="9525">
            <a:solidFill>
              <a:schemeClr val="bg1"/>
            </a:solidFill>
            <a:miter lim="800000"/>
            <a:headEnd/>
            <a:tailEnd/>
          </a:ln>
          <a:effectLst/>
        </p:spPr>
        <p:txBody>
          <a:bodyPr wrap="none" anchor="ctr"/>
          <a:lstStyle/>
          <a:p>
            <a:pPr algn="ctr" eaLnBrk="0" hangingPunct="0"/>
            <a:r>
              <a:rPr lang="en-US" sz="1200">
                <a:solidFill>
                  <a:schemeClr val="bg1"/>
                </a:solidFill>
                <a:latin typeface="Verdana" pitchFamily="34" charset="0"/>
              </a:rPr>
              <a:t>Sync 1</a:t>
            </a:r>
          </a:p>
        </p:txBody>
      </p:sp>
      <p:sp>
        <p:nvSpPr>
          <p:cNvPr id="116781" name="Text Box 45"/>
          <p:cNvSpPr txBox="1">
            <a:spLocks noChangeArrowheads="1"/>
          </p:cNvSpPr>
          <p:nvPr/>
        </p:nvSpPr>
        <p:spPr bwMode="auto">
          <a:xfrm>
            <a:off x="6014561" y="5240339"/>
            <a:ext cx="738664" cy="494687"/>
          </a:xfrm>
          <a:prstGeom prst="rect">
            <a:avLst/>
          </a:prstGeom>
          <a:noFill/>
          <a:ln w="9525">
            <a:noFill/>
            <a:miter lim="800000"/>
            <a:headEnd/>
            <a:tailEnd/>
          </a:ln>
          <a:effectLst/>
        </p:spPr>
        <p:txBody>
          <a:bodyPr vert="eaVert" wrap="none">
            <a:spAutoFit/>
          </a:bodyPr>
          <a:lstStyle/>
          <a:p>
            <a:pPr eaLnBrk="0" hangingPunct="0"/>
            <a:r>
              <a:rPr lang="en-US" sz="1200">
                <a:solidFill>
                  <a:schemeClr val="bg1"/>
                </a:solidFill>
                <a:latin typeface="Verdana" pitchFamily="34" charset="0"/>
              </a:rPr>
              <a:t>0 0 0</a:t>
            </a:r>
          </a:p>
          <a:p>
            <a:pPr eaLnBrk="0" hangingPunct="0"/>
            <a:r>
              <a:rPr lang="en-US" sz="1200">
                <a:solidFill>
                  <a:schemeClr val="bg1"/>
                </a:solidFill>
                <a:latin typeface="Verdana" pitchFamily="34" charset="0"/>
              </a:rPr>
              <a:t>0 0 0</a:t>
            </a:r>
          </a:p>
          <a:p>
            <a:pPr eaLnBrk="0" hangingPunct="0"/>
            <a:r>
              <a:rPr lang="en-US" sz="1200">
                <a:solidFill>
                  <a:schemeClr val="bg1"/>
                </a:solidFill>
                <a:latin typeface="Verdana" pitchFamily="34" charset="0"/>
              </a:rPr>
              <a:t>1 1 1</a:t>
            </a:r>
          </a:p>
        </p:txBody>
      </p:sp>
    </p:spTree>
    <p:extLst>
      <p:ext uri="{BB962C8B-B14F-4D97-AF65-F5344CB8AC3E}">
        <p14:creationId xmlns:p14="http://schemas.microsoft.com/office/powerpoint/2010/main" val="3414655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74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74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74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6778"/>
                                        </p:tgtEl>
                                        <p:attrNameLst>
                                          <p:attrName>style.visibility</p:attrName>
                                        </p:attrNameLst>
                                      </p:cBhvr>
                                      <p:to>
                                        <p:strVal val="visible"/>
                                      </p:to>
                                    </p:set>
                                    <p:animEffect transition="in" filter="wipe(left)">
                                      <p:cBhvr>
                                        <p:cTn id="15" dur="500"/>
                                        <p:tgtEl>
                                          <p:spTgt spid="116778"/>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16780"/>
                                        </p:tgtEl>
                                        <p:attrNameLst>
                                          <p:attrName>style.visibility</p:attrName>
                                        </p:attrNameLst>
                                      </p:cBhvr>
                                      <p:to>
                                        <p:strVal val="visible"/>
                                      </p:to>
                                    </p:set>
                                    <p:animEffect transition="in" filter="wipe(left)">
                                      <p:cBhvr>
                                        <p:cTn id="19" dur="500"/>
                                        <p:tgtEl>
                                          <p:spTgt spid="116780"/>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16779"/>
                                        </p:tgtEl>
                                        <p:attrNameLst>
                                          <p:attrName>style.visibility</p:attrName>
                                        </p:attrNameLst>
                                      </p:cBhvr>
                                      <p:to>
                                        <p:strVal val="visible"/>
                                      </p:to>
                                    </p:set>
                                    <p:animEffect transition="in" filter="wipe(left)">
                                      <p:cBhvr>
                                        <p:cTn id="23" dur="500"/>
                                        <p:tgtEl>
                                          <p:spTgt spid="116779"/>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16773"/>
                                        </p:tgtEl>
                                        <p:attrNameLst>
                                          <p:attrName>style.visibility</p:attrName>
                                        </p:attrNameLst>
                                      </p:cBhvr>
                                      <p:to>
                                        <p:strVal val="visible"/>
                                      </p:to>
                                    </p:set>
                                    <p:animEffect transition="in" filter="fade">
                                      <p:cBhvr>
                                        <p:cTn id="27" dur="500"/>
                                        <p:tgtEl>
                                          <p:spTgt spid="11677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6738"/>
                                        </p:tgtEl>
                                        <p:attrNameLst>
                                          <p:attrName>style.visibility</p:attrName>
                                        </p:attrNameLst>
                                      </p:cBhvr>
                                      <p:to>
                                        <p:strVal val="visible"/>
                                      </p:to>
                                    </p:set>
                                    <p:animEffect transition="in" filter="fade">
                                      <p:cBhvr>
                                        <p:cTn id="30" dur="500"/>
                                        <p:tgtEl>
                                          <p:spTgt spid="1167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6776"/>
                                        </p:tgtEl>
                                        <p:attrNameLst>
                                          <p:attrName>style.visibility</p:attrName>
                                        </p:attrNameLst>
                                      </p:cBhvr>
                                      <p:to>
                                        <p:strVal val="visible"/>
                                      </p:to>
                                    </p:set>
                                    <p:animEffect transition="in" filter="fade">
                                      <p:cBhvr>
                                        <p:cTn id="35" dur="500"/>
                                        <p:tgtEl>
                                          <p:spTgt spid="11677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6777"/>
                                        </p:tgtEl>
                                        <p:attrNameLst>
                                          <p:attrName>style.visibility</p:attrName>
                                        </p:attrNameLst>
                                      </p:cBhvr>
                                      <p:to>
                                        <p:strVal val="visible"/>
                                      </p:to>
                                    </p:set>
                                    <p:animEffect transition="in" filter="fade">
                                      <p:cBhvr>
                                        <p:cTn id="38" dur="500"/>
                                        <p:tgtEl>
                                          <p:spTgt spid="116777"/>
                                        </p:tgtEl>
                                      </p:cBhvr>
                                    </p:animEffect>
                                  </p:childTnLst>
                                </p:cTn>
                              </p:par>
                              <p:par>
                                <p:cTn id="39" presetID="1" presetClass="exit" presetSubtype="0" fill="hold" nodeType="withEffect">
                                  <p:stCondLst>
                                    <p:cond delay="0"/>
                                  </p:stCondLst>
                                  <p:childTnLst>
                                    <p:set>
                                      <p:cBhvr>
                                        <p:cTn id="40" dur="1" fill="hold">
                                          <p:stCondLst>
                                            <p:cond delay="0"/>
                                          </p:stCondLst>
                                        </p:cTn>
                                        <p:tgtEl>
                                          <p:spTgt spid="11677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673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1677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1677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2" nodeType="clickEffect">
                                  <p:stCondLst>
                                    <p:cond delay="0"/>
                                  </p:stCondLst>
                                  <p:childTnLst>
                                    <p:set>
                                      <p:cBhvr>
                                        <p:cTn id="50" dur="1" fill="hold">
                                          <p:stCondLst>
                                            <p:cond delay="0"/>
                                          </p:stCondLst>
                                        </p:cTn>
                                        <p:tgtEl>
                                          <p:spTgt spid="116778"/>
                                        </p:tgtEl>
                                        <p:attrNameLst>
                                          <p:attrName>style.visibility</p:attrName>
                                        </p:attrNameLst>
                                      </p:cBhvr>
                                      <p:to>
                                        <p:strVal val="visible"/>
                                      </p:to>
                                    </p:set>
                                    <p:animEffect transition="in" filter="wipe(left)">
                                      <p:cBhvr>
                                        <p:cTn id="51" dur="500"/>
                                        <p:tgtEl>
                                          <p:spTgt spid="116778"/>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116770"/>
                                        </p:tgtEl>
                                        <p:attrNameLst>
                                          <p:attrName>style.visibility</p:attrName>
                                        </p:attrNameLst>
                                      </p:cBhvr>
                                      <p:to>
                                        <p:strVal val="visible"/>
                                      </p:to>
                                    </p:set>
                                    <p:animEffect transition="in" filter="wipe(left)">
                                      <p:cBhvr>
                                        <p:cTn id="55" dur="500"/>
                                        <p:tgtEl>
                                          <p:spTgt spid="116770"/>
                                        </p:tgtEl>
                                      </p:cBhvr>
                                    </p:animEffect>
                                  </p:childTnLst>
                                </p:cTn>
                              </p:par>
                            </p:childTnLst>
                          </p:cTn>
                        </p:par>
                        <p:par>
                          <p:cTn id="56" fill="hold">
                            <p:stCondLst>
                              <p:cond delay="1000"/>
                            </p:stCondLst>
                            <p:childTnLst>
                              <p:par>
                                <p:cTn id="57" presetID="22" presetClass="entr" presetSubtype="8" fill="hold" grpId="1" nodeType="afterEffect">
                                  <p:stCondLst>
                                    <p:cond delay="0"/>
                                  </p:stCondLst>
                                  <p:childTnLst>
                                    <p:set>
                                      <p:cBhvr>
                                        <p:cTn id="58" dur="1" fill="hold">
                                          <p:stCondLst>
                                            <p:cond delay="0"/>
                                          </p:stCondLst>
                                        </p:cTn>
                                        <p:tgtEl>
                                          <p:spTgt spid="116780"/>
                                        </p:tgtEl>
                                        <p:attrNameLst>
                                          <p:attrName>style.visibility</p:attrName>
                                        </p:attrNameLst>
                                      </p:cBhvr>
                                      <p:to>
                                        <p:strVal val="visible"/>
                                      </p:to>
                                    </p:set>
                                    <p:animEffect transition="in" filter="wipe(left)">
                                      <p:cBhvr>
                                        <p:cTn id="59" dur="500"/>
                                        <p:tgtEl>
                                          <p:spTgt spid="116780"/>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116771"/>
                                        </p:tgtEl>
                                        <p:attrNameLst>
                                          <p:attrName>style.visibility</p:attrName>
                                        </p:attrNameLst>
                                      </p:cBhvr>
                                      <p:to>
                                        <p:strVal val="visible"/>
                                      </p:to>
                                    </p:set>
                                    <p:animEffect transition="in" filter="wipe(left)">
                                      <p:cBhvr>
                                        <p:cTn id="63" dur="500"/>
                                        <p:tgtEl>
                                          <p:spTgt spid="116771"/>
                                        </p:tgtEl>
                                      </p:cBhvr>
                                    </p:animEffect>
                                  </p:childTnLst>
                                </p:cTn>
                              </p:par>
                            </p:childTnLst>
                          </p:cTn>
                        </p:par>
                        <p:par>
                          <p:cTn id="64" fill="hold">
                            <p:stCondLst>
                              <p:cond delay="2000"/>
                            </p:stCondLst>
                            <p:childTnLst>
                              <p:par>
                                <p:cTn id="65" presetID="22" presetClass="entr" presetSubtype="8" fill="hold" grpId="0" nodeType="afterEffect">
                                  <p:stCondLst>
                                    <p:cond delay="0"/>
                                  </p:stCondLst>
                                  <p:childTnLst>
                                    <p:set>
                                      <p:cBhvr>
                                        <p:cTn id="66" dur="1" fill="hold">
                                          <p:stCondLst>
                                            <p:cond delay="0"/>
                                          </p:stCondLst>
                                        </p:cTn>
                                        <p:tgtEl>
                                          <p:spTgt spid="116781"/>
                                        </p:tgtEl>
                                        <p:attrNameLst>
                                          <p:attrName>style.visibility</p:attrName>
                                        </p:attrNameLst>
                                      </p:cBhvr>
                                      <p:to>
                                        <p:strVal val="visible"/>
                                      </p:to>
                                    </p:set>
                                    <p:animEffect transition="in" filter="wipe(left)">
                                      <p:cBhvr>
                                        <p:cTn id="67" dur="500"/>
                                        <p:tgtEl>
                                          <p:spTgt spid="116781"/>
                                        </p:tgtEl>
                                      </p:cBhvr>
                                    </p:animEffect>
                                  </p:childTnLst>
                                </p:cTn>
                              </p:par>
                            </p:childTnLst>
                          </p:cTn>
                        </p:par>
                        <p:par>
                          <p:cTn id="68" fill="hold">
                            <p:stCondLst>
                              <p:cond delay="2500"/>
                            </p:stCondLst>
                            <p:childTnLst>
                              <p:par>
                                <p:cTn id="69" presetID="10" presetClass="entr" presetSubtype="0" fill="hold" nodeType="afterEffect">
                                  <p:stCondLst>
                                    <p:cond delay="0"/>
                                  </p:stCondLst>
                                  <p:childTnLst>
                                    <p:set>
                                      <p:cBhvr>
                                        <p:cTn id="70" dur="1" fill="hold">
                                          <p:stCondLst>
                                            <p:cond delay="0"/>
                                          </p:stCondLst>
                                        </p:cTn>
                                        <p:tgtEl>
                                          <p:spTgt spid="116773"/>
                                        </p:tgtEl>
                                        <p:attrNameLst>
                                          <p:attrName>style.visibility</p:attrName>
                                        </p:attrNameLst>
                                      </p:cBhvr>
                                      <p:to>
                                        <p:strVal val="visible"/>
                                      </p:to>
                                    </p:set>
                                    <p:animEffect transition="in" filter="fade">
                                      <p:cBhvr>
                                        <p:cTn id="71" dur="500"/>
                                        <p:tgtEl>
                                          <p:spTgt spid="11677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6772"/>
                                        </p:tgtEl>
                                        <p:attrNameLst>
                                          <p:attrName>style.visibility</p:attrName>
                                        </p:attrNameLst>
                                      </p:cBhvr>
                                      <p:to>
                                        <p:strVal val="visible"/>
                                      </p:to>
                                    </p:set>
                                    <p:animEffect transition="in" filter="fade">
                                      <p:cBhvr>
                                        <p:cTn id="74" dur="500"/>
                                        <p:tgtEl>
                                          <p:spTgt spid="116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p:bldP spid="116738" grpId="1"/>
      <p:bldP spid="116770" grpId="0"/>
      <p:bldP spid="116771" grpId="0"/>
      <p:bldP spid="116772" grpId="0"/>
      <p:bldP spid="116776" grpId="0" animBg="1"/>
      <p:bldP spid="116777" grpId="0" animBg="1"/>
      <p:bldP spid="116778" grpId="0"/>
      <p:bldP spid="116778" grpId="1"/>
      <p:bldP spid="116778" grpId="2"/>
      <p:bldP spid="116779" grpId="0"/>
      <p:bldP spid="116779" grpId="1"/>
      <p:bldP spid="116780" grpId="0" animBg="1"/>
      <p:bldP spid="116780" grpId="1" animBg="1"/>
      <p:bldP spid="11678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1141412" y="1584325"/>
            <a:ext cx="7315200" cy="2895600"/>
          </a:xfrm>
          <a:prstGeom prst="rect">
            <a:avLst/>
          </a:prstGeom>
          <a:solidFill>
            <a:srgbClr val="DDDDDD"/>
          </a:solidFill>
          <a:ln w="9525">
            <a:solidFill>
              <a:schemeClr val="tx1"/>
            </a:solidFill>
            <a:miter lim="800000"/>
            <a:headEnd/>
            <a:tailEnd/>
          </a:ln>
          <a:effectLst/>
        </p:spPr>
        <p:txBody>
          <a:bodyPr wrap="none" anchor="ctr"/>
          <a:lstStyle/>
          <a:p>
            <a:endParaRPr lang="en-US"/>
          </a:p>
        </p:txBody>
      </p:sp>
      <p:sp>
        <p:nvSpPr>
          <p:cNvPr id="118787" name="Cloud"/>
          <p:cNvSpPr>
            <a:spLocks noChangeAspect="1" noEditPoints="1" noChangeArrowheads="1"/>
          </p:cNvSpPr>
          <p:nvPr/>
        </p:nvSpPr>
        <p:spPr bwMode="auto">
          <a:xfrm>
            <a:off x="5942012" y="1889125"/>
            <a:ext cx="1962150" cy="22860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3300"/>
          </a:solidFill>
          <a:ln w="9525">
            <a:solidFill>
              <a:srgbClr val="000000"/>
            </a:solidFill>
            <a:miter lim="800000"/>
            <a:headEnd/>
            <a:tailEnd/>
          </a:ln>
          <a:effectLst>
            <a:outerShdw dist="107763" dir="2700000" algn="ctr" rotWithShape="0">
              <a:srgbClr val="808080"/>
            </a:outerShdw>
          </a:effectLst>
        </p:spPr>
        <p:txBody>
          <a:bodyPr/>
          <a:lstStyle/>
          <a:p>
            <a:pPr algn="ctr"/>
            <a:endParaRPr lang="en-US" sz="900">
              <a:latin typeface="Arial" charset="0"/>
              <a:cs typeface="Arial" charset="0"/>
            </a:endParaRPr>
          </a:p>
          <a:p>
            <a:pPr algn="ctr"/>
            <a:r>
              <a:rPr lang="en-US" sz="1600">
                <a:latin typeface="Arial" charset="0"/>
                <a:cs typeface="Arial" charset="0"/>
              </a:rPr>
              <a:t>Apply</a:t>
            </a:r>
          </a:p>
          <a:p>
            <a:pPr algn="ctr"/>
            <a:r>
              <a:rPr lang="en-US" sz="1600">
                <a:latin typeface="Arial" charset="0"/>
                <a:cs typeface="Arial" charset="0"/>
              </a:rPr>
              <a:t>Command</a:t>
            </a:r>
          </a:p>
          <a:p>
            <a:pPr algn="ctr"/>
            <a:r>
              <a:rPr lang="en-US" sz="1600">
                <a:latin typeface="Arial" charset="0"/>
                <a:cs typeface="Arial" charset="0"/>
              </a:rPr>
              <a:t>To Wrong</a:t>
            </a:r>
          </a:p>
          <a:p>
            <a:pPr algn="ctr"/>
            <a:r>
              <a:rPr lang="en-US" sz="1600">
                <a:latin typeface="Arial" charset="0"/>
                <a:cs typeface="Arial" charset="0"/>
              </a:rPr>
              <a:t>Data</a:t>
            </a:r>
          </a:p>
        </p:txBody>
      </p:sp>
      <p:sp>
        <p:nvSpPr>
          <p:cNvPr id="118788" name="Rectangle 4"/>
          <p:cNvSpPr>
            <a:spLocks noGrp="1" noChangeArrowheads="1"/>
          </p:cNvSpPr>
          <p:nvPr>
            <p:ph type="title"/>
          </p:nvPr>
        </p:nvSpPr>
        <p:spPr/>
        <p:txBody>
          <a:bodyPr/>
          <a:lstStyle/>
          <a:p>
            <a:r>
              <a:rPr lang="en-US" smtClean="0">
                <a:ea typeface="ＭＳ Ｐゴシック" pitchFamily="34" charset="-128"/>
              </a:rPr>
              <a:t>Design for Reconvergence</a:t>
            </a:r>
          </a:p>
        </p:txBody>
      </p:sp>
      <p:sp>
        <p:nvSpPr>
          <p:cNvPr id="118801" name="Rectangle 17"/>
          <p:cNvSpPr>
            <a:spLocks noGrp="1" noChangeArrowheads="1"/>
          </p:cNvSpPr>
          <p:nvPr>
            <p:ph idx="1"/>
          </p:nvPr>
        </p:nvSpPr>
        <p:spPr/>
        <p:txBody>
          <a:bodyPr/>
          <a:lstStyle/>
          <a:p>
            <a:pPr>
              <a:spcBef>
                <a:spcPct val="30000"/>
              </a:spcBef>
              <a:buFont typeface="Wingdings" pitchFamily="2" charset="2"/>
              <a:buNone/>
            </a:pPr>
            <a:r>
              <a:rPr lang="en-US" smtClean="0">
                <a:ea typeface="ＭＳ Ｐゴシック" pitchFamily="34" charset="-128"/>
              </a:rPr>
              <a:t> </a:t>
            </a:r>
          </a:p>
        </p:txBody>
      </p:sp>
      <p:sp>
        <p:nvSpPr>
          <p:cNvPr id="3" name="Slide Number Placeholder 2"/>
          <p:cNvSpPr>
            <a:spLocks noGrp="1"/>
          </p:cNvSpPr>
          <p:nvPr>
            <p:ph type="sldNum" sz="quarter" idx="11"/>
          </p:nvPr>
        </p:nvSpPr>
        <p:spPr/>
        <p:txBody>
          <a:bodyPr/>
          <a:lstStyle/>
          <a:p>
            <a:pPr>
              <a:defRPr/>
            </a:pPr>
            <a:fld id="{74BB3107-96AD-4861-8A0B-AABA0009EF22}" type="slidenum">
              <a:rPr lang="en-US" smtClean="0"/>
              <a:pPr>
                <a:defRPr/>
              </a:pPr>
              <a:t>11</a:t>
            </a:fld>
            <a:endParaRPr lang="en-US"/>
          </a:p>
        </p:txBody>
      </p:sp>
      <p:sp>
        <p:nvSpPr>
          <p:cNvPr id="118789" name="Text Box 5"/>
          <p:cNvSpPr txBox="1">
            <a:spLocks noChangeArrowheads="1"/>
          </p:cNvSpPr>
          <p:nvPr/>
        </p:nvSpPr>
        <p:spPr bwMode="auto">
          <a:xfrm>
            <a:off x="1979612" y="4937125"/>
            <a:ext cx="5624513" cy="701675"/>
          </a:xfrm>
          <a:prstGeom prst="rect">
            <a:avLst/>
          </a:prstGeom>
          <a:solidFill>
            <a:srgbClr val="99CCFF"/>
          </a:solidFill>
          <a:ln w="9525" algn="ctr">
            <a:noFill/>
            <a:miter lim="800000"/>
            <a:headEnd/>
            <a:tailEnd/>
          </a:ln>
          <a:effectLst/>
        </p:spPr>
        <p:txBody>
          <a:bodyPr wrap="none">
            <a:spAutoFit/>
          </a:bodyPr>
          <a:lstStyle/>
          <a:p>
            <a:pPr algn="ctr"/>
            <a:r>
              <a:rPr lang="en-US" sz="2000">
                <a:latin typeface="Arial" charset="0"/>
                <a:cs typeface="Arial" charset="0"/>
              </a:rPr>
              <a:t>ID Comparator ensures that data and command </a:t>
            </a:r>
          </a:p>
          <a:p>
            <a:pPr algn="ctr"/>
            <a:r>
              <a:rPr lang="en-US" sz="2000">
                <a:latin typeface="Arial" charset="0"/>
                <a:cs typeface="Arial" charset="0"/>
              </a:rPr>
              <a:t>are aligned prior to processing</a:t>
            </a:r>
          </a:p>
        </p:txBody>
      </p:sp>
      <p:sp>
        <p:nvSpPr>
          <p:cNvPr id="118790" name="Rectangle 6"/>
          <p:cNvSpPr>
            <a:spLocks noChangeArrowheads="1"/>
          </p:cNvSpPr>
          <p:nvPr/>
        </p:nvSpPr>
        <p:spPr bwMode="auto">
          <a:xfrm>
            <a:off x="3167062" y="3184525"/>
            <a:ext cx="914400" cy="914400"/>
          </a:xfrm>
          <a:prstGeom prst="rect">
            <a:avLst/>
          </a:prstGeom>
          <a:solidFill>
            <a:srgbClr val="CC3300"/>
          </a:solidFill>
          <a:ln w="9525" algn="ctr">
            <a:solidFill>
              <a:schemeClr val="tx1"/>
            </a:solidFill>
            <a:miter lim="800000"/>
            <a:headEnd/>
            <a:tailEnd/>
          </a:ln>
          <a:effectLst/>
        </p:spPr>
        <p:txBody>
          <a:bodyPr wrap="none" anchor="ctr"/>
          <a:lstStyle/>
          <a:p>
            <a:pPr algn="ctr"/>
            <a:r>
              <a:rPr lang="en-US" sz="1400">
                <a:latin typeface="Arial" charset="0"/>
                <a:cs typeface="Arial" charset="0"/>
              </a:rPr>
              <a:t>Asynch</a:t>
            </a:r>
          </a:p>
          <a:p>
            <a:pPr algn="ctr"/>
            <a:r>
              <a:rPr lang="en-US" sz="1400">
                <a:latin typeface="Arial" charset="0"/>
                <a:cs typeface="Arial" charset="0"/>
              </a:rPr>
              <a:t>FIFO</a:t>
            </a:r>
          </a:p>
        </p:txBody>
      </p:sp>
      <p:sp>
        <p:nvSpPr>
          <p:cNvPr id="118791" name="Line 7"/>
          <p:cNvSpPr>
            <a:spLocks noChangeShapeType="1"/>
          </p:cNvSpPr>
          <p:nvPr/>
        </p:nvSpPr>
        <p:spPr bwMode="auto">
          <a:xfrm>
            <a:off x="1792287" y="3641725"/>
            <a:ext cx="13716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18792" name="Text Box 8"/>
          <p:cNvSpPr txBox="1">
            <a:spLocks noChangeArrowheads="1"/>
          </p:cNvSpPr>
          <p:nvPr/>
        </p:nvSpPr>
        <p:spPr bwMode="auto">
          <a:xfrm>
            <a:off x="1674813" y="3336925"/>
            <a:ext cx="568325" cy="336550"/>
          </a:xfrm>
          <a:prstGeom prst="rect">
            <a:avLst/>
          </a:prstGeom>
          <a:noFill/>
          <a:ln w="9525" algn="ctr">
            <a:noFill/>
            <a:miter lim="800000"/>
            <a:headEnd/>
            <a:tailEnd/>
          </a:ln>
          <a:effectLst/>
        </p:spPr>
        <p:txBody>
          <a:bodyPr wrap="none">
            <a:spAutoFit/>
          </a:bodyPr>
          <a:lstStyle/>
          <a:p>
            <a:pPr algn="ctr"/>
            <a:r>
              <a:rPr lang="en-US" sz="1600">
                <a:latin typeface="Arial" charset="0"/>
                <a:cs typeface="Arial" charset="0"/>
              </a:rPr>
              <a:t>cmd</a:t>
            </a:r>
          </a:p>
        </p:txBody>
      </p:sp>
      <p:sp>
        <p:nvSpPr>
          <p:cNvPr id="118793" name="Rectangle 9"/>
          <p:cNvSpPr>
            <a:spLocks noChangeArrowheads="1"/>
          </p:cNvSpPr>
          <p:nvPr/>
        </p:nvSpPr>
        <p:spPr bwMode="auto">
          <a:xfrm>
            <a:off x="3163887" y="1965325"/>
            <a:ext cx="914400" cy="914400"/>
          </a:xfrm>
          <a:prstGeom prst="rect">
            <a:avLst/>
          </a:prstGeom>
          <a:solidFill>
            <a:srgbClr val="81C8CB"/>
          </a:solidFill>
          <a:ln w="9525" algn="ctr">
            <a:solidFill>
              <a:schemeClr val="tx1"/>
            </a:solidFill>
            <a:miter lim="800000"/>
            <a:headEnd/>
            <a:tailEnd/>
          </a:ln>
          <a:effectLst/>
        </p:spPr>
        <p:txBody>
          <a:bodyPr wrap="none" anchor="ctr"/>
          <a:lstStyle/>
          <a:p>
            <a:pPr algn="ctr"/>
            <a:r>
              <a:rPr lang="en-US" sz="1400">
                <a:latin typeface="Arial" charset="0"/>
                <a:cs typeface="Arial" charset="0"/>
              </a:rPr>
              <a:t>Asynch</a:t>
            </a:r>
          </a:p>
          <a:p>
            <a:pPr algn="ctr"/>
            <a:r>
              <a:rPr lang="en-US" sz="1400">
                <a:latin typeface="Arial" charset="0"/>
                <a:cs typeface="Arial" charset="0"/>
              </a:rPr>
              <a:t>FIFO</a:t>
            </a:r>
          </a:p>
        </p:txBody>
      </p:sp>
      <p:sp>
        <p:nvSpPr>
          <p:cNvPr id="118794" name="Line 10"/>
          <p:cNvSpPr>
            <a:spLocks noChangeShapeType="1"/>
          </p:cNvSpPr>
          <p:nvPr/>
        </p:nvSpPr>
        <p:spPr bwMode="auto">
          <a:xfrm>
            <a:off x="1792287" y="2422525"/>
            <a:ext cx="13716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18795" name="Text Box 11"/>
          <p:cNvSpPr txBox="1">
            <a:spLocks noChangeArrowheads="1"/>
          </p:cNvSpPr>
          <p:nvPr/>
        </p:nvSpPr>
        <p:spPr bwMode="auto">
          <a:xfrm>
            <a:off x="1674812" y="2117725"/>
            <a:ext cx="579438" cy="336550"/>
          </a:xfrm>
          <a:prstGeom prst="rect">
            <a:avLst/>
          </a:prstGeom>
          <a:noFill/>
          <a:ln w="9525" algn="ctr">
            <a:noFill/>
            <a:miter lim="800000"/>
            <a:headEnd/>
            <a:tailEnd/>
          </a:ln>
          <a:effectLst/>
        </p:spPr>
        <p:txBody>
          <a:bodyPr wrap="none">
            <a:spAutoFit/>
          </a:bodyPr>
          <a:lstStyle/>
          <a:p>
            <a:pPr algn="ctr"/>
            <a:r>
              <a:rPr lang="en-US" sz="1600">
                <a:latin typeface="Arial" charset="0"/>
                <a:cs typeface="Arial" charset="0"/>
              </a:rPr>
              <a:t>data</a:t>
            </a:r>
          </a:p>
        </p:txBody>
      </p:sp>
      <p:sp>
        <p:nvSpPr>
          <p:cNvPr id="118796" name="Cloud"/>
          <p:cNvSpPr>
            <a:spLocks noChangeAspect="1" noEditPoints="1" noChangeArrowheads="1"/>
          </p:cNvSpPr>
          <p:nvPr/>
        </p:nvSpPr>
        <p:spPr bwMode="auto">
          <a:xfrm>
            <a:off x="5942012" y="1889125"/>
            <a:ext cx="1962150" cy="22860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1C8CB"/>
          </a:solidFill>
          <a:ln w="9525">
            <a:solidFill>
              <a:srgbClr val="000000"/>
            </a:solidFill>
            <a:miter lim="800000"/>
            <a:headEnd/>
            <a:tailEnd/>
          </a:ln>
          <a:effectLst>
            <a:outerShdw dist="107763" dir="2700000" algn="ctr" rotWithShape="0">
              <a:srgbClr val="808080"/>
            </a:outerShdw>
          </a:effectLst>
        </p:spPr>
        <p:txBody>
          <a:bodyPr/>
          <a:lstStyle/>
          <a:p>
            <a:pPr algn="ctr"/>
            <a:endParaRPr lang="en-US" sz="900">
              <a:latin typeface="Arial" charset="0"/>
              <a:cs typeface="Arial" charset="0"/>
            </a:endParaRPr>
          </a:p>
          <a:p>
            <a:pPr algn="ctr"/>
            <a:r>
              <a:rPr lang="en-US" sz="1600">
                <a:latin typeface="Arial" charset="0"/>
                <a:cs typeface="Arial" charset="0"/>
              </a:rPr>
              <a:t>Apply</a:t>
            </a:r>
          </a:p>
          <a:p>
            <a:pPr algn="ctr"/>
            <a:r>
              <a:rPr lang="en-US" sz="1600">
                <a:latin typeface="Arial" charset="0"/>
                <a:cs typeface="Arial" charset="0"/>
              </a:rPr>
              <a:t>Command</a:t>
            </a:r>
          </a:p>
          <a:p>
            <a:pPr algn="ctr"/>
            <a:r>
              <a:rPr lang="en-US" sz="1600">
                <a:latin typeface="Arial" charset="0"/>
                <a:cs typeface="Arial" charset="0"/>
              </a:rPr>
              <a:t>to</a:t>
            </a:r>
          </a:p>
          <a:p>
            <a:pPr algn="ctr"/>
            <a:r>
              <a:rPr lang="en-US" sz="1600">
                <a:latin typeface="Arial" charset="0"/>
                <a:cs typeface="Arial" charset="0"/>
              </a:rPr>
              <a:t>Data</a:t>
            </a:r>
          </a:p>
        </p:txBody>
      </p:sp>
      <p:sp>
        <p:nvSpPr>
          <p:cNvPr id="118797" name="Line 13"/>
          <p:cNvSpPr>
            <a:spLocks noChangeShapeType="1"/>
          </p:cNvSpPr>
          <p:nvPr/>
        </p:nvSpPr>
        <p:spPr bwMode="auto">
          <a:xfrm>
            <a:off x="4078288" y="2422525"/>
            <a:ext cx="1787525"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18798" name="Line 14"/>
          <p:cNvSpPr>
            <a:spLocks noChangeShapeType="1"/>
          </p:cNvSpPr>
          <p:nvPr/>
        </p:nvSpPr>
        <p:spPr bwMode="auto">
          <a:xfrm>
            <a:off x="4078288" y="3641725"/>
            <a:ext cx="1787525"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18799" name="Text Box 15"/>
          <p:cNvSpPr txBox="1">
            <a:spLocks noChangeArrowheads="1"/>
          </p:cNvSpPr>
          <p:nvPr/>
        </p:nvSpPr>
        <p:spPr bwMode="auto">
          <a:xfrm>
            <a:off x="5286376" y="2162175"/>
            <a:ext cx="579437" cy="336550"/>
          </a:xfrm>
          <a:prstGeom prst="rect">
            <a:avLst/>
          </a:prstGeom>
          <a:noFill/>
          <a:ln w="9525" algn="ctr">
            <a:noFill/>
            <a:miter lim="800000"/>
            <a:headEnd/>
            <a:tailEnd/>
          </a:ln>
          <a:effectLst/>
        </p:spPr>
        <p:txBody>
          <a:bodyPr wrap="none">
            <a:spAutoFit/>
          </a:bodyPr>
          <a:lstStyle/>
          <a:p>
            <a:pPr algn="ctr"/>
            <a:r>
              <a:rPr lang="en-US" sz="1600">
                <a:latin typeface="Arial" charset="0"/>
                <a:cs typeface="Arial" charset="0"/>
              </a:rPr>
              <a:t>data</a:t>
            </a:r>
          </a:p>
        </p:txBody>
      </p:sp>
      <p:sp>
        <p:nvSpPr>
          <p:cNvPr id="118800" name="Text Box 16"/>
          <p:cNvSpPr txBox="1">
            <a:spLocks noChangeArrowheads="1"/>
          </p:cNvSpPr>
          <p:nvPr/>
        </p:nvSpPr>
        <p:spPr bwMode="auto">
          <a:xfrm>
            <a:off x="5297488" y="3381375"/>
            <a:ext cx="568325" cy="336550"/>
          </a:xfrm>
          <a:prstGeom prst="rect">
            <a:avLst/>
          </a:prstGeom>
          <a:noFill/>
          <a:ln w="9525" algn="ctr">
            <a:noFill/>
            <a:miter lim="800000"/>
            <a:headEnd/>
            <a:tailEnd/>
          </a:ln>
          <a:effectLst/>
        </p:spPr>
        <p:txBody>
          <a:bodyPr wrap="none">
            <a:spAutoFit/>
          </a:bodyPr>
          <a:lstStyle/>
          <a:p>
            <a:pPr algn="ctr"/>
            <a:r>
              <a:rPr lang="en-US" sz="1600">
                <a:latin typeface="Arial" charset="0"/>
                <a:cs typeface="Arial" charset="0"/>
              </a:rPr>
              <a:t>cmd</a:t>
            </a:r>
          </a:p>
        </p:txBody>
      </p:sp>
      <p:sp>
        <p:nvSpPr>
          <p:cNvPr id="118802" name="Text Box 18"/>
          <p:cNvSpPr txBox="1">
            <a:spLocks noChangeArrowheads="1"/>
          </p:cNvSpPr>
          <p:nvPr/>
        </p:nvSpPr>
        <p:spPr bwMode="auto">
          <a:xfrm>
            <a:off x="1674813" y="2695575"/>
            <a:ext cx="341313" cy="336550"/>
          </a:xfrm>
          <a:prstGeom prst="rect">
            <a:avLst/>
          </a:prstGeom>
          <a:noFill/>
          <a:ln w="9525" algn="ctr">
            <a:noFill/>
            <a:miter lim="800000"/>
            <a:headEnd/>
            <a:tailEnd/>
          </a:ln>
          <a:effectLst/>
        </p:spPr>
        <p:txBody>
          <a:bodyPr wrap="none">
            <a:spAutoFit/>
          </a:bodyPr>
          <a:lstStyle/>
          <a:p>
            <a:pPr algn="ctr"/>
            <a:r>
              <a:rPr lang="en-US" sz="1600">
                <a:latin typeface="Arial" charset="0"/>
                <a:cs typeface="Arial" charset="0"/>
              </a:rPr>
              <a:t>id</a:t>
            </a:r>
          </a:p>
        </p:txBody>
      </p:sp>
      <p:grpSp>
        <p:nvGrpSpPr>
          <p:cNvPr id="118803" name="Group 19"/>
          <p:cNvGrpSpPr>
            <a:grpSpLocks/>
          </p:cNvGrpSpPr>
          <p:nvPr/>
        </p:nvGrpSpPr>
        <p:grpSpPr bwMode="auto">
          <a:xfrm>
            <a:off x="1751013" y="2727325"/>
            <a:ext cx="1400175" cy="609600"/>
            <a:chOff x="1152" y="1728"/>
            <a:chExt cx="882" cy="384"/>
          </a:xfrm>
        </p:grpSpPr>
        <p:sp>
          <p:nvSpPr>
            <p:cNvPr id="118804" name="Freeform 20"/>
            <p:cNvSpPr>
              <a:spLocks/>
            </p:cNvSpPr>
            <p:nvPr/>
          </p:nvSpPr>
          <p:spPr bwMode="auto">
            <a:xfrm>
              <a:off x="1152" y="1728"/>
              <a:ext cx="882" cy="192"/>
            </a:xfrm>
            <a:custGeom>
              <a:avLst/>
              <a:gdLst/>
              <a:ahLst/>
              <a:cxnLst>
                <a:cxn ang="0">
                  <a:pos x="0" y="192"/>
                </a:cxn>
                <a:cxn ang="0">
                  <a:pos x="288" y="192"/>
                </a:cxn>
                <a:cxn ang="0">
                  <a:pos x="288" y="0"/>
                </a:cxn>
                <a:cxn ang="0">
                  <a:pos x="480" y="0"/>
                </a:cxn>
              </a:cxnLst>
              <a:rect l="0" t="0" r="r" b="b"/>
              <a:pathLst>
                <a:path w="480" h="192">
                  <a:moveTo>
                    <a:pt x="0" y="192"/>
                  </a:moveTo>
                  <a:lnTo>
                    <a:pt x="288" y="192"/>
                  </a:lnTo>
                  <a:lnTo>
                    <a:pt x="288" y="0"/>
                  </a:lnTo>
                  <a:lnTo>
                    <a:pt x="480" y="0"/>
                  </a:lnTo>
                </a:path>
              </a:pathLst>
            </a:custGeom>
            <a:noFill/>
            <a:ln w="9525">
              <a:solidFill>
                <a:schemeClr val="tx1"/>
              </a:solidFill>
              <a:round/>
              <a:headEnd type="none" w="med" len="med"/>
              <a:tailEnd type="triangle" w="med" len="med"/>
            </a:ln>
            <a:effectLst/>
          </p:spPr>
          <p:txBody>
            <a:bodyPr/>
            <a:lstStyle/>
            <a:p>
              <a:endParaRPr lang="en-US"/>
            </a:p>
          </p:txBody>
        </p:sp>
        <p:sp>
          <p:nvSpPr>
            <p:cNvPr id="118805" name="Freeform 21"/>
            <p:cNvSpPr>
              <a:spLocks/>
            </p:cNvSpPr>
            <p:nvPr/>
          </p:nvSpPr>
          <p:spPr bwMode="auto">
            <a:xfrm flipV="1">
              <a:off x="1152" y="1920"/>
              <a:ext cx="882" cy="192"/>
            </a:xfrm>
            <a:custGeom>
              <a:avLst/>
              <a:gdLst/>
              <a:ahLst/>
              <a:cxnLst>
                <a:cxn ang="0">
                  <a:pos x="0" y="192"/>
                </a:cxn>
                <a:cxn ang="0">
                  <a:pos x="288" y="192"/>
                </a:cxn>
                <a:cxn ang="0">
                  <a:pos x="288" y="0"/>
                </a:cxn>
                <a:cxn ang="0">
                  <a:pos x="480" y="0"/>
                </a:cxn>
              </a:cxnLst>
              <a:rect l="0" t="0" r="r" b="b"/>
              <a:pathLst>
                <a:path w="480" h="192">
                  <a:moveTo>
                    <a:pt x="0" y="192"/>
                  </a:moveTo>
                  <a:lnTo>
                    <a:pt x="288" y="192"/>
                  </a:lnTo>
                  <a:lnTo>
                    <a:pt x="288" y="0"/>
                  </a:lnTo>
                  <a:lnTo>
                    <a:pt x="480" y="0"/>
                  </a:lnTo>
                </a:path>
              </a:pathLst>
            </a:custGeom>
            <a:noFill/>
            <a:ln w="9525">
              <a:solidFill>
                <a:schemeClr val="tx1"/>
              </a:solidFill>
              <a:round/>
              <a:headEnd type="none" w="med" len="med"/>
              <a:tailEnd type="triangle" w="med" len="med"/>
            </a:ln>
            <a:effectLst/>
          </p:spPr>
          <p:txBody>
            <a:bodyPr/>
            <a:lstStyle/>
            <a:p>
              <a:endParaRPr lang="en-US"/>
            </a:p>
          </p:txBody>
        </p:sp>
      </p:grpSp>
      <p:sp>
        <p:nvSpPr>
          <p:cNvPr id="118806" name="Rectangle 22"/>
          <p:cNvSpPr>
            <a:spLocks noChangeArrowheads="1"/>
          </p:cNvSpPr>
          <p:nvPr/>
        </p:nvSpPr>
        <p:spPr bwMode="auto">
          <a:xfrm>
            <a:off x="4494212" y="2832100"/>
            <a:ext cx="609600" cy="381000"/>
          </a:xfrm>
          <a:prstGeom prst="rect">
            <a:avLst/>
          </a:prstGeom>
          <a:solidFill>
            <a:srgbClr val="81C8CB"/>
          </a:solidFill>
          <a:ln w="9525">
            <a:solidFill>
              <a:schemeClr val="tx1"/>
            </a:solidFill>
            <a:miter lim="800000"/>
            <a:headEnd/>
            <a:tailEnd/>
          </a:ln>
          <a:effectLst/>
        </p:spPr>
        <p:txBody>
          <a:bodyPr wrap="none" anchor="ctr"/>
          <a:lstStyle/>
          <a:p>
            <a:pPr algn="ctr" eaLnBrk="0" hangingPunct="0"/>
            <a:r>
              <a:rPr lang="en-US" sz="1000" b="1"/>
              <a:t>==</a:t>
            </a:r>
          </a:p>
        </p:txBody>
      </p:sp>
      <p:sp>
        <p:nvSpPr>
          <p:cNvPr id="118807" name="Freeform 23"/>
          <p:cNvSpPr>
            <a:spLocks/>
          </p:cNvSpPr>
          <p:nvPr/>
        </p:nvSpPr>
        <p:spPr bwMode="auto">
          <a:xfrm flipH="1">
            <a:off x="4084638" y="2727325"/>
            <a:ext cx="409575" cy="228600"/>
          </a:xfrm>
          <a:custGeom>
            <a:avLst/>
            <a:gdLst/>
            <a:ahLst/>
            <a:cxnLst>
              <a:cxn ang="0">
                <a:pos x="0" y="192"/>
              </a:cxn>
              <a:cxn ang="0">
                <a:pos x="288" y="192"/>
              </a:cxn>
              <a:cxn ang="0">
                <a:pos x="288" y="0"/>
              </a:cxn>
              <a:cxn ang="0">
                <a:pos x="480" y="0"/>
              </a:cxn>
            </a:cxnLst>
            <a:rect l="0" t="0" r="r" b="b"/>
            <a:pathLst>
              <a:path w="480" h="192">
                <a:moveTo>
                  <a:pt x="0" y="192"/>
                </a:moveTo>
                <a:lnTo>
                  <a:pt x="288" y="192"/>
                </a:lnTo>
                <a:lnTo>
                  <a:pt x="288" y="0"/>
                </a:lnTo>
                <a:lnTo>
                  <a:pt x="480" y="0"/>
                </a:lnTo>
              </a:path>
            </a:pathLst>
          </a:custGeom>
          <a:noFill/>
          <a:ln w="9525">
            <a:solidFill>
              <a:schemeClr val="tx1"/>
            </a:solidFill>
            <a:round/>
            <a:headEnd type="triangle" w="med" len="med"/>
            <a:tailEnd type="none" w="med" len="med"/>
          </a:ln>
          <a:effectLst/>
        </p:spPr>
        <p:txBody>
          <a:bodyPr/>
          <a:lstStyle/>
          <a:p>
            <a:endParaRPr lang="en-US"/>
          </a:p>
        </p:txBody>
      </p:sp>
      <p:sp>
        <p:nvSpPr>
          <p:cNvPr id="118808" name="Freeform 24"/>
          <p:cNvSpPr>
            <a:spLocks/>
          </p:cNvSpPr>
          <p:nvPr/>
        </p:nvSpPr>
        <p:spPr bwMode="auto">
          <a:xfrm flipH="1" flipV="1">
            <a:off x="4084638" y="3108325"/>
            <a:ext cx="409575" cy="228600"/>
          </a:xfrm>
          <a:custGeom>
            <a:avLst/>
            <a:gdLst/>
            <a:ahLst/>
            <a:cxnLst>
              <a:cxn ang="0">
                <a:pos x="0" y="192"/>
              </a:cxn>
              <a:cxn ang="0">
                <a:pos x="288" y="192"/>
              </a:cxn>
              <a:cxn ang="0">
                <a:pos x="288" y="0"/>
              </a:cxn>
              <a:cxn ang="0">
                <a:pos x="480" y="0"/>
              </a:cxn>
            </a:cxnLst>
            <a:rect l="0" t="0" r="r" b="b"/>
            <a:pathLst>
              <a:path w="480" h="192">
                <a:moveTo>
                  <a:pt x="0" y="192"/>
                </a:moveTo>
                <a:lnTo>
                  <a:pt x="288" y="192"/>
                </a:lnTo>
                <a:lnTo>
                  <a:pt x="288" y="0"/>
                </a:lnTo>
                <a:lnTo>
                  <a:pt x="480" y="0"/>
                </a:lnTo>
              </a:path>
            </a:pathLst>
          </a:custGeom>
          <a:noFill/>
          <a:ln w="9525">
            <a:solidFill>
              <a:schemeClr val="tx1"/>
            </a:solidFill>
            <a:round/>
            <a:headEnd type="triangle" w="med" len="med"/>
            <a:tailEnd type="none" w="med" len="med"/>
          </a:ln>
          <a:effectLst/>
        </p:spPr>
        <p:txBody>
          <a:bodyPr/>
          <a:lstStyle/>
          <a:p>
            <a:endParaRPr lang="en-US"/>
          </a:p>
        </p:txBody>
      </p:sp>
      <p:sp>
        <p:nvSpPr>
          <p:cNvPr id="118809" name="Line 25"/>
          <p:cNvSpPr>
            <a:spLocks noChangeShapeType="1"/>
          </p:cNvSpPr>
          <p:nvPr/>
        </p:nvSpPr>
        <p:spPr bwMode="auto">
          <a:xfrm>
            <a:off x="5103812" y="3032125"/>
            <a:ext cx="762000" cy="0"/>
          </a:xfrm>
          <a:prstGeom prst="line">
            <a:avLst/>
          </a:prstGeom>
          <a:noFill/>
          <a:ln w="9525">
            <a:solidFill>
              <a:schemeClr val="tx1"/>
            </a:solidFill>
            <a:round/>
            <a:headEnd/>
            <a:tailEnd type="triangle" w="med" len="med"/>
          </a:ln>
          <a:effectLst/>
        </p:spPr>
        <p:txBody>
          <a:bodyPr/>
          <a:lstStyle/>
          <a:p>
            <a:endParaRPr lang="en-US"/>
          </a:p>
        </p:txBody>
      </p:sp>
      <p:sp>
        <p:nvSpPr>
          <p:cNvPr id="118810" name="Text Box 26"/>
          <p:cNvSpPr txBox="1">
            <a:spLocks noChangeArrowheads="1"/>
          </p:cNvSpPr>
          <p:nvPr/>
        </p:nvSpPr>
        <p:spPr bwMode="auto">
          <a:xfrm>
            <a:off x="5265738" y="2771775"/>
            <a:ext cx="600075" cy="336550"/>
          </a:xfrm>
          <a:prstGeom prst="rect">
            <a:avLst/>
          </a:prstGeom>
          <a:noFill/>
          <a:ln w="9525" algn="ctr">
            <a:noFill/>
            <a:miter lim="800000"/>
            <a:headEnd/>
            <a:tailEnd/>
          </a:ln>
          <a:effectLst/>
        </p:spPr>
        <p:txBody>
          <a:bodyPr wrap="none">
            <a:spAutoFit/>
          </a:bodyPr>
          <a:lstStyle/>
          <a:p>
            <a:pPr algn="ctr"/>
            <a:r>
              <a:rPr lang="en-US" sz="1600">
                <a:latin typeface="Arial" charset="0"/>
                <a:cs typeface="Arial" charset="0"/>
              </a:rPr>
              <a:t>valid</a:t>
            </a:r>
          </a:p>
        </p:txBody>
      </p:sp>
      <p:sp>
        <p:nvSpPr>
          <p:cNvPr id="118811" name="Text Box 27"/>
          <p:cNvSpPr txBox="1">
            <a:spLocks noChangeArrowheads="1"/>
          </p:cNvSpPr>
          <p:nvPr/>
        </p:nvSpPr>
        <p:spPr bwMode="auto">
          <a:xfrm>
            <a:off x="4189413" y="2651125"/>
            <a:ext cx="341313" cy="336550"/>
          </a:xfrm>
          <a:prstGeom prst="rect">
            <a:avLst/>
          </a:prstGeom>
          <a:noFill/>
          <a:ln w="9525" algn="ctr">
            <a:noFill/>
            <a:miter lim="800000"/>
            <a:headEnd/>
            <a:tailEnd/>
          </a:ln>
          <a:effectLst/>
        </p:spPr>
        <p:txBody>
          <a:bodyPr wrap="none">
            <a:spAutoFit/>
          </a:bodyPr>
          <a:lstStyle/>
          <a:p>
            <a:pPr algn="ctr"/>
            <a:r>
              <a:rPr lang="en-US" sz="1600">
                <a:latin typeface="Arial" charset="0"/>
                <a:cs typeface="Arial" charset="0"/>
              </a:rPr>
              <a:t>id</a:t>
            </a:r>
          </a:p>
        </p:txBody>
      </p:sp>
    </p:spTree>
    <p:extLst>
      <p:ext uri="{BB962C8B-B14F-4D97-AF65-F5344CB8AC3E}">
        <p14:creationId xmlns:p14="http://schemas.microsoft.com/office/powerpoint/2010/main" val="2831979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802"/>
                                        </p:tgtEl>
                                        <p:attrNameLst>
                                          <p:attrName>style.visibility</p:attrName>
                                        </p:attrNameLst>
                                      </p:cBhvr>
                                      <p:to>
                                        <p:strVal val="visible"/>
                                      </p:to>
                                    </p:set>
                                    <p:animEffect transition="in" filter="wipe(left)">
                                      <p:cBhvr>
                                        <p:cTn id="7" dur="2000"/>
                                        <p:tgtEl>
                                          <p:spTgt spid="118802"/>
                                        </p:tgtEl>
                                      </p:cBhvr>
                                    </p:animEffect>
                                  </p:childTnLst>
                                </p:cTn>
                              </p:par>
                              <p:par>
                                <p:cTn id="8" presetID="22" presetClass="entr" presetSubtype="8" fill="hold" nodeType="withEffect">
                                  <p:stCondLst>
                                    <p:cond delay="0"/>
                                  </p:stCondLst>
                                  <p:childTnLst>
                                    <p:set>
                                      <p:cBhvr>
                                        <p:cTn id="9" dur="1" fill="hold">
                                          <p:stCondLst>
                                            <p:cond delay="0"/>
                                          </p:stCondLst>
                                        </p:cTn>
                                        <p:tgtEl>
                                          <p:spTgt spid="118803"/>
                                        </p:tgtEl>
                                        <p:attrNameLst>
                                          <p:attrName>style.visibility</p:attrName>
                                        </p:attrNameLst>
                                      </p:cBhvr>
                                      <p:to>
                                        <p:strVal val="visible"/>
                                      </p:to>
                                    </p:set>
                                    <p:animEffect transition="in" filter="wipe(left)">
                                      <p:cBhvr>
                                        <p:cTn id="10" dur="2000"/>
                                        <p:tgtEl>
                                          <p:spTgt spid="11880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8806"/>
                                        </p:tgtEl>
                                        <p:attrNameLst>
                                          <p:attrName>style.visibility</p:attrName>
                                        </p:attrNameLst>
                                      </p:cBhvr>
                                      <p:to>
                                        <p:strVal val="visible"/>
                                      </p:to>
                                    </p:set>
                                    <p:animEffect transition="in" filter="wipe(left)">
                                      <p:cBhvr>
                                        <p:cTn id="13" dur="2000"/>
                                        <p:tgtEl>
                                          <p:spTgt spid="11880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8807"/>
                                        </p:tgtEl>
                                        <p:attrNameLst>
                                          <p:attrName>style.visibility</p:attrName>
                                        </p:attrNameLst>
                                      </p:cBhvr>
                                      <p:to>
                                        <p:strVal val="visible"/>
                                      </p:to>
                                    </p:set>
                                    <p:animEffect transition="in" filter="wipe(left)">
                                      <p:cBhvr>
                                        <p:cTn id="16" dur="2000"/>
                                        <p:tgtEl>
                                          <p:spTgt spid="11880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8808"/>
                                        </p:tgtEl>
                                        <p:attrNameLst>
                                          <p:attrName>style.visibility</p:attrName>
                                        </p:attrNameLst>
                                      </p:cBhvr>
                                      <p:to>
                                        <p:strVal val="visible"/>
                                      </p:to>
                                    </p:set>
                                    <p:animEffect transition="in" filter="wipe(left)">
                                      <p:cBhvr>
                                        <p:cTn id="19" dur="2000"/>
                                        <p:tgtEl>
                                          <p:spTgt spid="11880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8809"/>
                                        </p:tgtEl>
                                        <p:attrNameLst>
                                          <p:attrName>style.visibility</p:attrName>
                                        </p:attrNameLst>
                                      </p:cBhvr>
                                      <p:to>
                                        <p:strVal val="visible"/>
                                      </p:to>
                                    </p:set>
                                    <p:animEffect transition="in" filter="wipe(left)">
                                      <p:cBhvr>
                                        <p:cTn id="22" dur="2000"/>
                                        <p:tgtEl>
                                          <p:spTgt spid="11880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8810"/>
                                        </p:tgtEl>
                                        <p:attrNameLst>
                                          <p:attrName>style.visibility</p:attrName>
                                        </p:attrNameLst>
                                      </p:cBhvr>
                                      <p:to>
                                        <p:strVal val="visible"/>
                                      </p:to>
                                    </p:set>
                                    <p:animEffect transition="in" filter="wipe(left)">
                                      <p:cBhvr>
                                        <p:cTn id="25" dur="2000"/>
                                        <p:tgtEl>
                                          <p:spTgt spid="11881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18811"/>
                                        </p:tgtEl>
                                        <p:attrNameLst>
                                          <p:attrName>style.visibility</p:attrName>
                                        </p:attrNameLst>
                                      </p:cBhvr>
                                      <p:to>
                                        <p:strVal val="visible"/>
                                      </p:to>
                                    </p:set>
                                    <p:animEffect transition="in" filter="wipe(left)">
                                      <p:cBhvr>
                                        <p:cTn id="28" dur="2000"/>
                                        <p:tgtEl>
                                          <p:spTgt spid="11881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18796"/>
                                        </p:tgtEl>
                                        <p:attrNameLst>
                                          <p:attrName>style.visibility</p:attrName>
                                        </p:attrNameLst>
                                      </p:cBhvr>
                                      <p:to>
                                        <p:strVal val="visible"/>
                                      </p:to>
                                    </p:set>
                                    <p:animEffect transition="in" filter="wipe(left)">
                                      <p:cBhvr>
                                        <p:cTn id="31" dur="2000"/>
                                        <p:tgtEl>
                                          <p:spTgt spid="118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6" grpId="0" animBg="1"/>
      <p:bldP spid="118802" grpId="0"/>
      <p:bldP spid="118806" grpId="0" animBg="1"/>
      <p:bldP spid="118807" grpId="0" animBg="1"/>
      <p:bldP spid="118808" grpId="0" animBg="1"/>
      <p:bldP spid="118809" grpId="0" animBg="1"/>
      <p:bldP spid="118810" grpId="0"/>
      <p:bldP spid="1188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nvSpPr>
        <p:spPr bwMode="auto">
          <a:xfrm>
            <a:off x="1265237" y="1447800"/>
            <a:ext cx="7467600" cy="1752600"/>
          </a:xfrm>
          <a:prstGeom prst="rect">
            <a:avLst/>
          </a:prstGeom>
          <a:solidFill>
            <a:srgbClr val="398CBB"/>
          </a:solidFill>
          <a:ln w="9525">
            <a:noFill/>
            <a:miter lim="800000"/>
            <a:headEnd/>
            <a:tailEnd/>
          </a:ln>
          <a:effectLst>
            <a:outerShdw dist="53882" dir="2700000" algn="ctr" rotWithShape="0">
              <a:schemeClr val="bg2">
                <a:alpha val="50000"/>
              </a:schemeClr>
            </a:outerShdw>
          </a:effectLst>
        </p:spPr>
        <p:txBody>
          <a:bodyPr wrap="none" anchor="ctr"/>
          <a:lstStyle/>
          <a:p>
            <a:endParaRPr lang="en-US"/>
          </a:p>
        </p:txBody>
      </p:sp>
      <p:sp>
        <p:nvSpPr>
          <p:cNvPr id="120835" name="Rectangle 3"/>
          <p:cNvSpPr>
            <a:spLocks noGrp="1" noChangeArrowheads="1"/>
          </p:cNvSpPr>
          <p:nvPr>
            <p:ph type="title"/>
          </p:nvPr>
        </p:nvSpPr>
        <p:spPr/>
        <p:txBody>
          <a:bodyPr/>
          <a:lstStyle/>
          <a:p>
            <a:r>
              <a:rPr lang="en-US" smtClean="0">
                <a:ea typeface="ＭＳ Ｐゴシック" pitchFamily="34" charset="-128"/>
              </a:rPr>
              <a:t>Single-Bit Reconvergence</a:t>
            </a:r>
            <a:endParaRPr lang="en-US" sz="3200">
              <a:ea typeface="ＭＳ Ｐゴシック" pitchFamily="34" charset="-128"/>
            </a:endParaRPr>
          </a:p>
        </p:txBody>
      </p:sp>
      <p:sp>
        <p:nvSpPr>
          <p:cNvPr id="3" name="Slide Number Placeholder 2"/>
          <p:cNvSpPr>
            <a:spLocks noGrp="1"/>
          </p:cNvSpPr>
          <p:nvPr>
            <p:ph type="sldNum" sz="quarter" idx="11"/>
          </p:nvPr>
        </p:nvSpPr>
        <p:spPr/>
        <p:txBody>
          <a:bodyPr/>
          <a:lstStyle/>
          <a:p>
            <a:pPr>
              <a:defRPr/>
            </a:pPr>
            <a:fld id="{74BB3107-96AD-4861-8A0B-AABA0009EF22}" type="slidenum">
              <a:rPr lang="en-US" smtClean="0"/>
              <a:pPr>
                <a:defRPr/>
              </a:pPr>
              <a:t>12</a:t>
            </a:fld>
            <a:endParaRPr lang="en-US"/>
          </a:p>
        </p:txBody>
      </p:sp>
      <p:sp>
        <p:nvSpPr>
          <p:cNvPr id="120836" name="Text Box 4"/>
          <p:cNvSpPr txBox="1">
            <a:spLocks noChangeArrowheads="1"/>
          </p:cNvSpPr>
          <p:nvPr/>
        </p:nvSpPr>
        <p:spPr bwMode="auto">
          <a:xfrm>
            <a:off x="1417637" y="2533650"/>
            <a:ext cx="762000" cy="336550"/>
          </a:xfrm>
          <a:prstGeom prst="rect">
            <a:avLst/>
          </a:prstGeom>
          <a:noFill/>
          <a:ln w="9525">
            <a:noFill/>
            <a:miter lim="800000"/>
            <a:headEnd/>
            <a:tailEnd/>
          </a:ln>
          <a:effectLst/>
        </p:spPr>
        <p:txBody>
          <a:bodyPr>
            <a:spAutoFit/>
          </a:bodyPr>
          <a:lstStyle/>
          <a:p>
            <a:r>
              <a:rPr lang="en-US" sz="1600">
                <a:solidFill>
                  <a:schemeClr val="bg1"/>
                </a:solidFill>
                <a:latin typeface="Arial" charset="0"/>
                <a:cs typeface="Arial" charset="0"/>
              </a:rPr>
              <a:t>rx_clk</a:t>
            </a:r>
          </a:p>
        </p:txBody>
      </p:sp>
      <p:sp>
        <p:nvSpPr>
          <p:cNvPr id="120837" name="Freeform 5"/>
          <p:cNvSpPr>
            <a:spLocks/>
          </p:cNvSpPr>
          <p:nvPr/>
        </p:nvSpPr>
        <p:spPr bwMode="auto">
          <a:xfrm>
            <a:off x="2065338" y="2324101"/>
            <a:ext cx="4422775" cy="392113"/>
          </a:xfrm>
          <a:custGeom>
            <a:avLst/>
            <a:gdLst/>
            <a:ahLst/>
            <a:cxnLst>
              <a:cxn ang="0">
                <a:pos x="1584" y="0"/>
              </a:cxn>
              <a:cxn ang="0">
                <a:pos x="1512" y="0"/>
              </a:cxn>
              <a:cxn ang="0">
                <a:pos x="1512" y="216"/>
              </a:cxn>
              <a:cxn ang="0">
                <a:pos x="0" y="216"/>
              </a:cxn>
            </a:cxnLst>
            <a:rect l="0" t="0" r="r" b="b"/>
            <a:pathLst>
              <a:path w="1584" h="216">
                <a:moveTo>
                  <a:pt x="1584" y="0"/>
                </a:moveTo>
                <a:lnTo>
                  <a:pt x="1512" y="0"/>
                </a:lnTo>
                <a:lnTo>
                  <a:pt x="1512" y="216"/>
                </a:lnTo>
                <a:lnTo>
                  <a:pt x="0" y="216"/>
                </a:lnTo>
              </a:path>
            </a:pathLst>
          </a:custGeom>
          <a:noFill/>
          <a:ln w="9525" cap="flat" cmpd="sng">
            <a:solidFill>
              <a:schemeClr val="bg1"/>
            </a:solidFill>
            <a:prstDash val="solid"/>
            <a:miter lim="800000"/>
            <a:headEnd type="none" w="med" len="med"/>
            <a:tailEnd type="none" w="med" len="med"/>
          </a:ln>
          <a:effectLst/>
        </p:spPr>
        <p:txBody>
          <a:bodyPr wrap="none"/>
          <a:lstStyle/>
          <a:p>
            <a:endParaRPr lang="en-US"/>
          </a:p>
        </p:txBody>
      </p:sp>
      <p:sp>
        <p:nvSpPr>
          <p:cNvPr id="120838" name="Rectangle 6"/>
          <p:cNvSpPr>
            <a:spLocks noChangeArrowheads="1"/>
          </p:cNvSpPr>
          <p:nvPr/>
        </p:nvSpPr>
        <p:spPr bwMode="auto">
          <a:xfrm>
            <a:off x="3217863" y="1866900"/>
            <a:ext cx="447675" cy="647700"/>
          </a:xfrm>
          <a:prstGeom prst="rect">
            <a:avLst/>
          </a:prstGeom>
          <a:solidFill>
            <a:srgbClr val="8D6891"/>
          </a:solidFill>
          <a:ln w="9525">
            <a:solidFill>
              <a:schemeClr val="bg1"/>
            </a:solidFill>
            <a:miter lim="800000"/>
            <a:headEnd/>
            <a:tailEnd/>
          </a:ln>
          <a:effectLst/>
        </p:spPr>
        <p:txBody>
          <a:bodyPr wrap="none" anchor="ctr"/>
          <a:lstStyle/>
          <a:p>
            <a:endParaRPr lang="en-US"/>
          </a:p>
        </p:txBody>
      </p:sp>
      <p:sp>
        <p:nvSpPr>
          <p:cNvPr id="120839" name="Freeform 7"/>
          <p:cNvSpPr>
            <a:spLocks/>
          </p:cNvSpPr>
          <p:nvPr/>
        </p:nvSpPr>
        <p:spPr bwMode="auto">
          <a:xfrm>
            <a:off x="3217863" y="2224088"/>
            <a:ext cx="182563" cy="228600"/>
          </a:xfrm>
          <a:custGeom>
            <a:avLst/>
            <a:gdLst/>
            <a:ahLst/>
            <a:cxnLst>
              <a:cxn ang="0">
                <a:pos x="0" y="144"/>
              </a:cxn>
              <a:cxn ang="0">
                <a:pos x="72" y="72"/>
              </a:cxn>
              <a:cxn ang="0">
                <a:pos x="0" y="0"/>
              </a:cxn>
            </a:cxnLst>
            <a:rect l="0" t="0" r="r" b="b"/>
            <a:pathLst>
              <a:path w="72" h="144">
                <a:moveTo>
                  <a:pt x="0" y="144"/>
                </a:moveTo>
                <a:lnTo>
                  <a:pt x="72" y="72"/>
                </a:lnTo>
                <a:lnTo>
                  <a:pt x="0" y="0"/>
                </a:lnTo>
              </a:path>
            </a:pathLst>
          </a:custGeom>
          <a:solidFill>
            <a:srgbClr val="8D6891"/>
          </a:solidFill>
          <a:ln w="9525" cap="flat" cmpd="sng">
            <a:solidFill>
              <a:schemeClr val="bg1"/>
            </a:solidFill>
            <a:prstDash val="solid"/>
            <a:miter lim="800000"/>
            <a:headEnd type="none" w="med" len="med"/>
            <a:tailEnd type="none" w="med" len="med"/>
          </a:ln>
          <a:effectLst/>
        </p:spPr>
        <p:txBody>
          <a:bodyPr wrap="none"/>
          <a:lstStyle/>
          <a:p>
            <a:endParaRPr lang="en-US"/>
          </a:p>
        </p:txBody>
      </p:sp>
      <p:sp>
        <p:nvSpPr>
          <p:cNvPr id="120840" name="Rectangle 8"/>
          <p:cNvSpPr>
            <a:spLocks noChangeArrowheads="1"/>
          </p:cNvSpPr>
          <p:nvPr/>
        </p:nvSpPr>
        <p:spPr bwMode="auto">
          <a:xfrm>
            <a:off x="5397501" y="1866900"/>
            <a:ext cx="477837" cy="647700"/>
          </a:xfrm>
          <a:prstGeom prst="rect">
            <a:avLst/>
          </a:prstGeom>
          <a:solidFill>
            <a:srgbClr val="81C8CB"/>
          </a:solidFill>
          <a:ln w="9525">
            <a:solidFill>
              <a:schemeClr val="bg1"/>
            </a:solidFill>
            <a:miter lim="800000"/>
            <a:headEnd/>
            <a:tailEnd/>
          </a:ln>
          <a:effectLst/>
        </p:spPr>
        <p:txBody>
          <a:bodyPr wrap="none" anchor="ctr"/>
          <a:lstStyle/>
          <a:p>
            <a:pPr algn="ctr"/>
            <a:endParaRPr lang="en-US" sz="1400">
              <a:latin typeface="Arial" charset="0"/>
              <a:cs typeface="Arial" charset="0"/>
            </a:endParaRPr>
          </a:p>
        </p:txBody>
      </p:sp>
      <p:sp>
        <p:nvSpPr>
          <p:cNvPr id="120841" name="Freeform 9"/>
          <p:cNvSpPr>
            <a:spLocks/>
          </p:cNvSpPr>
          <p:nvPr/>
        </p:nvSpPr>
        <p:spPr bwMode="auto">
          <a:xfrm>
            <a:off x="5397500" y="2224088"/>
            <a:ext cx="182562" cy="228600"/>
          </a:xfrm>
          <a:custGeom>
            <a:avLst/>
            <a:gdLst/>
            <a:ahLst/>
            <a:cxnLst>
              <a:cxn ang="0">
                <a:pos x="0" y="144"/>
              </a:cxn>
              <a:cxn ang="0">
                <a:pos x="72" y="72"/>
              </a:cxn>
              <a:cxn ang="0">
                <a:pos x="0" y="0"/>
              </a:cxn>
            </a:cxnLst>
            <a:rect l="0" t="0" r="r" b="b"/>
            <a:pathLst>
              <a:path w="72" h="144">
                <a:moveTo>
                  <a:pt x="0" y="144"/>
                </a:moveTo>
                <a:lnTo>
                  <a:pt x="72" y="72"/>
                </a:lnTo>
                <a:lnTo>
                  <a:pt x="0" y="0"/>
                </a:lnTo>
              </a:path>
            </a:pathLst>
          </a:custGeom>
          <a:solidFill>
            <a:srgbClr val="81C8CB"/>
          </a:solidFill>
          <a:ln w="9525" cap="flat" cmpd="sng">
            <a:solidFill>
              <a:schemeClr val="bg1"/>
            </a:solidFill>
            <a:prstDash val="solid"/>
            <a:miter lim="800000"/>
            <a:headEnd type="none" w="med" len="med"/>
            <a:tailEnd type="none" w="med" len="med"/>
          </a:ln>
          <a:effectLst/>
        </p:spPr>
        <p:txBody>
          <a:bodyPr wrap="none"/>
          <a:lstStyle/>
          <a:p>
            <a:endParaRPr lang="en-US"/>
          </a:p>
        </p:txBody>
      </p:sp>
      <p:sp>
        <p:nvSpPr>
          <p:cNvPr id="120842" name="Rectangle 10"/>
          <p:cNvSpPr>
            <a:spLocks noChangeArrowheads="1"/>
          </p:cNvSpPr>
          <p:nvPr/>
        </p:nvSpPr>
        <p:spPr bwMode="auto">
          <a:xfrm>
            <a:off x="6488113" y="1866900"/>
            <a:ext cx="454025" cy="647700"/>
          </a:xfrm>
          <a:prstGeom prst="rect">
            <a:avLst/>
          </a:prstGeom>
          <a:solidFill>
            <a:srgbClr val="8D6891"/>
          </a:solidFill>
          <a:ln w="9525">
            <a:solidFill>
              <a:schemeClr val="bg1"/>
            </a:solidFill>
            <a:miter lim="800000"/>
            <a:headEnd/>
            <a:tailEnd/>
          </a:ln>
          <a:effectLst/>
        </p:spPr>
        <p:txBody>
          <a:bodyPr wrap="none" anchor="ctr"/>
          <a:lstStyle/>
          <a:p>
            <a:pPr algn="ctr"/>
            <a:endParaRPr lang="en-US" sz="1400">
              <a:latin typeface="Arial" charset="0"/>
              <a:cs typeface="Arial" charset="0"/>
            </a:endParaRPr>
          </a:p>
        </p:txBody>
      </p:sp>
      <p:sp>
        <p:nvSpPr>
          <p:cNvPr id="120843" name="Freeform 11"/>
          <p:cNvSpPr>
            <a:spLocks/>
          </p:cNvSpPr>
          <p:nvPr/>
        </p:nvSpPr>
        <p:spPr bwMode="auto">
          <a:xfrm>
            <a:off x="6488113" y="2224088"/>
            <a:ext cx="180975" cy="228600"/>
          </a:xfrm>
          <a:custGeom>
            <a:avLst/>
            <a:gdLst/>
            <a:ahLst/>
            <a:cxnLst>
              <a:cxn ang="0">
                <a:pos x="0" y="144"/>
              </a:cxn>
              <a:cxn ang="0">
                <a:pos x="72" y="72"/>
              </a:cxn>
              <a:cxn ang="0">
                <a:pos x="0" y="0"/>
              </a:cxn>
            </a:cxnLst>
            <a:rect l="0" t="0" r="r" b="b"/>
            <a:pathLst>
              <a:path w="72" h="144">
                <a:moveTo>
                  <a:pt x="0" y="144"/>
                </a:moveTo>
                <a:lnTo>
                  <a:pt x="72" y="72"/>
                </a:lnTo>
                <a:lnTo>
                  <a:pt x="0" y="0"/>
                </a:lnTo>
              </a:path>
            </a:pathLst>
          </a:custGeom>
          <a:solidFill>
            <a:srgbClr val="8D6891"/>
          </a:solidFill>
          <a:ln w="9525" cap="flat" cmpd="sng">
            <a:solidFill>
              <a:schemeClr val="bg1"/>
            </a:solidFill>
            <a:prstDash val="solid"/>
            <a:miter lim="800000"/>
            <a:headEnd type="none" w="med" len="med"/>
            <a:tailEnd type="none" w="med" len="med"/>
          </a:ln>
          <a:effectLst/>
        </p:spPr>
        <p:txBody>
          <a:bodyPr wrap="none"/>
          <a:lstStyle/>
          <a:p>
            <a:endParaRPr lang="en-US"/>
          </a:p>
        </p:txBody>
      </p:sp>
      <p:sp>
        <p:nvSpPr>
          <p:cNvPr id="120844" name="Line 12"/>
          <p:cNvSpPr>
            <a:spLocks noChangeShapeType="1"/>
          </p:cNvSpPr>
          <p:nvPr/>
        </p:nvSpPr>
        <p:spPr bwMode="auto">
          <a:xfrm>
            <a:off x="3665538" y="1981200"/>
            <a:ext cx="1731963" cy="0"/>
          </a:xfrm>
          <a:prstGeom prst="line">
            <a:avLst/>
          </a:prstGeom>
          <a:noFill/>
          <a:ln w="9525">
            <a:solidFill>
              <a:schemeClr val="bg1"/>
            </a:solidFill>
            <a:miter lim="800000"/>
            <a:headEnd/>
            <a:tailEnd/>
          </a:ln>
          <a:effectLst/>
        </p:spPr>
        <p:txBody>
          <a:bodyPr wrap="none"/>
          <a:lstStyle/>
          <a:p>
            <a:endParaRPr lang="en-US"/>
          </a:p>
        </p:txBody>
      </p:sp>
      <p:sp>
        <p:nvSpPr>
          <p:cNvPr id="120845" name="Line 13"/>
          <p:cNvSpPr>
            <a:spLocks noChangeShapeType="1"/>
          </p:cNvSpPr>
          <p:nvPr/>
        </p:nvSpPr>
        <p:spPr bwMode="auto">
          <a:xfrm>
            <a:off x="5875338" y="1981200"/>
            <a:ext cx="612775" cy="0"/>
          </a:xfrm>
          <a:prstGeom prst="line">
            <a:avLst/>
          </a:prstGeom>
          <a:noFill/>
          <a:ln w="9525">
            <a:solidFill>
              <a:schemeClr val="bg1"/>
            </a:solidFill>
            <a:miter lim="800000"/>
            <a:headEnd/>
            <a:tailEnd/>
          </a:ln>
          <a:effectLst/>
        </p:spPr>
        <p:txBody>
          <a:bodyPr wrap="none"/>
          <a:lstStyle/>
          <a:p>
            <a:endParaRPr lang="en-US"/>
          </a:p>
        </p:txBody>
      </p:sp>
      <p:sp>
        <p:nvSpPr>
          <p:cNvPr id="120846" name="Line 14"/>
          <p:cNvSpPr>
            <a:spLocks noChangeShapeType="1"/>
          </p:cNvSpPr>
          <p:nvPr/>
        </p:nvSpPr>
        <p:spPr bwMode="auto">
          <a:xfrm flipH="1">
            <a:off x="2065337" y="2030413"/>
            <a:ext cx="1143000" cy="0"/>
          </a:xfrm>
          <a:prstGeom prst="line">
            <a:avLst/>
          </a:prstGeom>
          <a:noFill/>
          <a:ln w="9525">
            <a:solidFill>
              <a:schemeClr val="bg1"/>
            </a:solidFill>
            <a:miter lim="800000"/>
            <a:headEnd/>
            <a:tailEnd/>
          </a:ln>
          <a:effectLst/>
        </p:spPr>
        <p:txBody>
          <a:bodyPr wrap="none"/>
          <a:lstStyle/>
          <a:p>
            <a:endParaRPr lang="en-US"/>
          </a:p>
        </p:txBody>
      </p:sp>
      <p:sp>
        <p:nvSpPr>
          <p:cNvPr id="120847" name="Line 15"/>
          <p:cNvSpPr>
            <a:spLocks noChangeShapeType="1"/>
          </p:cNvSpPr>
          <p:nvPr/>
        </p:nvSpPr>
        <p:spPr bwMode="auto">
          <a:xfrm flipH="1">
            <a:off x="2065338" y="2362200"/>
            <a:ext cx="1152525" cy="0"/>
          </a:xfrm>
          <a:prstGeom prst="line">
            <a:avLst/>
          </a:prstGeom>
          <a:noFill/>
          <a:ln w="9525">
            <a:solidFill>
              <a:schemeClr val="bg1"/>
            </a:solidFill>
            <a:miter lim="800000"/>
            <a:headEnd/>
            <a:tailEnd/>
          </a:ln>
          <a:effectLst/>
        </p:spPr>
        <p:txBody>
          <a:bodyPr wrap="none"/>
          <a:lstStyle/>
          <a:p>
            <a:endParaRPr lang="en-US"/>
          </a:p>
        </p:txBody>
      </p:sp>
      <p:sp>
        <p:nvSpPr>
          <p:cNvPr id="120848" name="Freeform 16"/>
          <p:cNvSpPr>
            <a:spLocks/>
          </p:cNvSpPr>
          <p:nvPr/>
        </p:nvSpPr>
        <p:spPr bwMode="auto">
          <a:xfrm>
            <a:off x="5265738" y="2324101"/>
            <a:ext cx="131763" cy="392113"/>
          </a:xfrm>
          <a:custGeom>
            <a:avLst/>
            <a:gdLst/>
            <a:ahLst/>
            <a:cxnLst>
              <a:cxn ang="0">
                <a:pos x="72" y="0"/>
              </a:cxn>
              <a:cxn ang="0">
                <a:pos x="0" y="0"/>
              </a:cxn>
              <a:cxn ang="0">
                <a:pos x="0" y="216"/>
              </a:cxn>
            </a:cxnLst>
            <a:rect l="0" t="0" r="r" b="b"/>
            <a:pathLst>
              <a:path w="72" h="216">
                <a:moveTo>
                  <a:pt x="72" y="0"/>
                </a:moveTo>
                <a:lnTo>
                  <a:pt x="0" y="0"/>
                </a:lnTo>
                <a:lnTo>
                  <a:pt x="0" y="216"/>
                </a:lnTo>
              </a:path>
            </a:pathLst>
          </a:custGeom>
          <a:noFill/>
          <a:ln w="9525" cap="flat" cmpd="sng">
            <a:solidFill>
              <a:schemeClr val="bg1"/>
            </a:solidFill>
            <a:prstDash val="solid"/>
            <a:miter lim="800000"/>
            <a:headEnd type="none" w="med" len="med"/>
            <a:tailEnd type="none" w="med" len="med"/>
          </a:ln>
          <a:effectLst/>
        </p:spPr>
        <p:txBody>
          <a:bodyPr wrap="none"/>
          <a:lstStyle/>
          <a:p>
            <a:endParaRPr lang="en-US"/>
          </a:p>
        </p:txBody>
      </p:sp>
      <p:sp>
        <p:nvSpPr>
          <p:cNvPr id="120849" name="Text Box 17"/>
          <p:cNvSpPr txBox="1">
            <a:spLocks noChangeArrowheads="1"/>
          </p:cNvSpPr>
          <p:nvPr/>
        </p:nvSpPr>
        <p:spPr bwMode="auto">
          <a:xfrm>
            <a:off x="1438275" y="2178050"/>
            <a:ext cx="703262" cy="336550"/>
          </a:xfrm>
          <a:prstGeom prst="rect">
            <a:avLst/>
          </a:prstGeom>
          <a:noFill/>
          <a:ln w="9525">
            <a:noFill/>
            <a:miter lim="800000"/>
            <a:headEnd/>
            <a:tailEnd/>
          </a:ln>
          <a:effectLst/>
        </p:spPr>
        <p:txBody>
          <a:bodyPr wrap="none">
            <a:spAutoFit/>
          </a:bodyPr>
          <a:lstStyle/>
          <a:p>
            <a:r>
              <a:rPr lang="en-US" sz="1600">
                <a:solidFill>
                  <a:schemeClr val="bg1"/>
                </a:solidFill>
                <a:latin typeface="Arial" charset="0"/>
                <a:cs typeface="Arial" charset="0"/>
              </a:rPr>
              <a:t>tx_clk</a:t>
            </a:r>
          </a:p>
        </p:txBody>
      </p:sp>
      <p:sp>
        <p:nvSpPr>
          <p:cNvPr id="120850" name="Text Box 18"/>
          <p:cNvSpPr txBox="1">
            <a:spLocks noChangeArrowheads="1"/>
          </p:cNvSpPr>
          <p:nvPr/>
        </p:nvSpPr>
        <p:spPr bwMode="auto">
          <a:xfrm>
            <a:off x="4702176" y="1676400"/>
            <a:ext cx="725487" cy="336550"/>
          </a:xfrm>
          <a:prstGeom prst="rect">
            <a:avLst/>
          </a:prstGeom>
          <a:noFill/>
          <a:ln w="9525">
            <a:noFill/>
            <a:miter lim="800000"/>
            <a:headEnd/>
            <a:tailEnd/>
          </a:ln>
          <a:effectLst/>
        </p:spPr>
        <p:txBody>
          <a:bodyPr wrap="none">
            <a:spAutoFit/>
          </a:bodyPr>
          <a:lstStyle/>
          <a:p>
            <a:r>
              <a:rPr lang="en-US" sz="1600">
                <a:solidFill>
                  <a:schemeClr val="bg1"/>
                </a:solidFill>
                <a:latin typeface="Arial" charset="0"/>
                <a:cs typeface="Arial" charset="0"/>
              </a:rPr>
              <a:t>cdc_d</a:t>
            </a:r>
          </a:p>
        </p:txBody>
      </p:sp>
      <p:sp>
        <p:nvSpPr>
          <p:cNvPr id="120851" name="Rectangle 19"/>
          <p:cNvSpPr>
            <a:spLocks noChangeArrowheads="1"/>
          </p:cNvSpPr>
          <p:nvPr/>
        </p:nvSpPr>
        <p:spPr bwMode="auto">
          <a:xfrm>
            <a:off x="1573213" y="1846263"/>
            <a:ext cx="568325" cy="336550"/>
          </a:xfrm>
          <a:prstGeom prst="rect">
            <a:avLst/>
          </a:prstGeom>
          <a:noFill/>
          <a:ln w="9525" algn="ctr">
            <a:noFill/>
            <a:miter lim="800000"/>
            <a:headEnd/>
            <a:tailEnd/>
          </a:ln>
          <a:effectLst/>
        </p:spPr>
        <p:txBody>
          <a:bodyPr wrap="none">
            <a:spAutoFit/>
          </a:bodyPr>
          <a:lstStyle/>
          <a:p>
            <a:pPr algn="ctr"/>
            <a:r>
              <a:rPr lang="en-US" sz="1600">
                <a:solidFill>
                  <a:schemeClr val="bg1"/>
                </a:solidFill>
                <a:latin typeface="Arial" charset="0"/>
                <a:cs typeface="Arial" charset="0"/>
              </a:rPr>
              <a:t>tx_d</a:t>
            </a:r>
          </a:p>
        </p:txBody>
      </p:sp>
      <p:sp>
        <p:nvSpPr>
          <p:cNvPr id="120852" name="Line 20"/>
          <p:cNvSpPr>
            <a:spLocks noChangeShapeType="1"/>
          </p:cNvSpPr>
          <p:nvPr/>
        </p:nvSpPr>
        <p:spPr bwMode="auto">
          <a:xfrm>
            <a:off x="6942137" y="1981200"/>
            <a:ext cx="1066800" cy="0"/>
          </a:xfrm>
          <a:prstGeom prst="line">
            <a:avLst/>
          </a:prstGeom>
          <a:noFill/>
          <a:ln w="9525">
            <a:solidFill>
              <a:schemeClr val="bg1"/>
            </a:solidFill>
            <a:round/>
            <a:headEnd/>
            <a:tailEnd/>
          </a:ln>
          <a:effectLst/>
        </p:spPr>
        <p:txBody>
          <a:bodyPr wrap="none" anchor="ctr"/>
          <a:lstStyle/>
          <a:p>
            <a:endParaRPr lang="en-US"/>
          </a:p>
        </p:txBody>
      </p:sp>
      <p:sp>
        <p:nvSpPr>
          <p:cNvPr id="120853" name="Text Box 21"/>
          <p:cNvSpPr txBox="1">
            <a:spLocks noChangeArrowheads="1"/>
          </p:cNvSpPr>
          <p:nvPr/>
        </p:nvSpPr>
        <p:spPr bwMode="auto">
          <a:xfrm>
            <a:off x="7932737" y="1797050"/>
            <a:ext cx="579438" cy="336550"/>
          </a:xfrm>
          <a:prstGeom prst="rect">
            <a:avLst/>
          </a:prstGeom>
          <a:noFill/>
          <a:ln w="9525" algn="ctr">
            <a:noFill/>
            <a:miter lim="800000"/>
            <a:headEnd/>
            <a:tailEnd/>
          </a:ln>
          <a:effectLst/>
        </p:spPr>
        <p:txBody>
          <a:bodyPr wrap="none">
            <a:spAutoFit/>
          </a:bodyPr>
          <a:lstStyle/>
          <a:p>
            <a:pPr algn="ctr"/>
            <a:r>
              <a:rPr lang="en-US" sz="1600">
                <a:solidFill>
                  <a:schemeClr val="bg1"/>
                </a:solidFill>
                <a:latin typeface="Arial" charset="0"/>
                <a:cs typeface="Arial" charset="0"/>
              </a:rPr>
              <a:t>rx_q</a:t>
            </a:r>
          </a:p>
        </p:txBody>
      </p:sp>
      <p:sp>
        <p:nvSpPr>
          <p:cNvPr id="120854" name="AutoShape 22"/>
          <p:cNvSpPr>
            <a:spLocks noChangeArrowheads="1"/>
          </p:cNvSpPr>
          <p:nvPr/>
        </p:nvSpPr>
        <p:spPr bwMode="auto">
          <a:xfrm>
            <a:off x="4694238" y="3886201"/>
            <a:ext cx="671513" cy="257175"/>
          </a:xfrm>
          <a:prstGeom prst="rightArrow">
            <a:avLst>
              <a:gd name="adj1" fmla="val 50000"/>
              <a:gd name="adj2" fmla="val 65278"/>
            </a:avLst>
          </a:prstGeom>
          <a:solidFill>
            <a:srgbClr val="FF9966"/>
          </a:solidFill>
          <a:ln w="9525" algn="ctr">
            <a:solidFill>
              <a:schemeClr val="tx1"/>
            </a:solidFill>
            <a:miter lim="800000"/>
            <a:headEnd/>
            <a:tailEnd/>
          </a:ln>
          <a:effectLst/>
        </p:spPr>
        <p:txBody>
          <a:bodyPr wrap="none" anchor="ctr"/>
          <a:lstStyle/>
          <a:p>
            <a:endParaRPr lang="en-US"/>
          </a:p>
        </p:txBody>
      </p:sp>
      <p:sp>
        <p:nvSpPr>
          <p:cNvPr id="120855" name="Text Box 23"/>
          <p:cNvSpPr txBox="1">
            <a:spLocks noChangeArrowheads="1"/>
          </p:cNvSpPr>
          <p:nvPr/>
        </p:nvSpPr>
        <p:spPr bwMode="auto">
          <a:xfrm>
            <a:off x="1312862" y="5257801"/>
            <a:ext cx="7448550" cy="701675"/>
          </a:xfrm>
          <a:prstGeom prst="rect">
            <a:avLst/>
          </a:prstGeom>
          <a:solidFill>
            <a:srgbClr val="398CBB"/>
          </a:solidFill>
          <a:ln w="9525" algn="ctr">
            <a:noFill/>
            <a:miter lim="800000"/>
            <a:headEnd/>
            <a:tailEnd/>
          </a:ln>
          <a:effectLst/>
        </p:spPr>
        <p:txBody>
          <a:bodyPr>
            <a:spAutoFit/>
          </a:bodyPr>
          <a:lstStyle/>
          <a:p>
            <a:pPr algn="ctr"/>
            <a:r>
              <a:rPr lang="en-US" sz="2000">
                <a:solidFill>
                  <a:schemeClr val="bg1"/>
                </a:solidFill>
                <a:latin typeface="Arial" charset="0"/>
                <a:cs typeface="Arial" charset="0"/>
              </a:rPr>
              <a:t>Metastability delays destroy</a:t>
            </a:r>
          </a:p>
          <a:p>
            <a:pPr algn="ctr"/>
            <a:r>
              <a:rPr lang="en-US" sz="2000">
                <a:solidFill>
                  <a:schemeClr val="bg1"/>
                </a:solidFill>
                <a:latin typeface="Arial" charset="0"/>
                <a:cs typeface="Arial" charset="0"/>
              </a:rPr>
              <a:t>correlation between two transitions</a:t>
            </a:r>
          </a:p>
        </p:txBody>
      </p:sp>
      <p:grpSp>
        <p:nvGrpSpPr>
          <p:cNvPr id="120856" name="Group 24"/>
          <p:cNvGrpSpPr>
            <a:grpSpLocks/>
          </p:cNvGrpSpPr>
          <p:nvPr/>
        </p:nvGrpSpPr>
        <p:grpSpPr bwMode="auto">
          <a:xfrm>
            <a:off x="1265237" y="3276600"/>
            <a:ext cx="3276600" cy="1447800"/>
            <a:chOff x="480" y="2064"/>
            <a:chExt cx="2064" cy="912"/>
          </a:xfrm>
        </p:grpSpPr>
        <p:sp>
          <p:nvSpPr>
            <p:cNvPr id="120857" name="Rectangle 25"/>
            <p:cNvSpPr>
              <a:spLocks noChangeArrowheads="1"/>
            </p:cNvSpPr>
            <p:nvPr/>
          </p:nvSpPr>
          <p:spPr bwMode="auto">
            <a:xfrm>
              <a:off x="480" y="2064"/>
              <a:ext cx="2064" cy="912"/>
            </a:xfrm>
            <a:prstGeom prst="rect">
              <a:avLst/>
            </a:prstGeom>
            <a:solidFill>
              <a:srgbClr val="D2D6D3"/>
            </a:solidFill>
            <a:ln w="9525">
              <a:noFill/>
              <a:miter lim="800000"/>
              <a:headEnd/>
              <a:tailEnd/>
            </a:ln>
            <a:effectLst>
              <a:outerShdw dist="53882" dir="2700000" algn="ctr" rotWithShape="0">
                <a:schemeClr val="bg2"/>
              </a:outerShdw>
            </a:effectLst>
          </p:spPr>
          <p:txBody>
            <a:bodyPr wrap="none" anchor="ctr"/>
            <a:lstStyle/>
            <a:p>
              <a:endParaRPr lang="en-US"/>
            </a:p>
          </p:txBody>
        </p:sp>
        <p:sp>
          <p:nvSpPr>
            <p:cNvPr id="120858" name="Text Box 26"/>
            <p:cNvSpPr txBox="1">
              <a:spLocks noChangeArrowheads="1"/>
            </p:cNvSpPr>
            <p:nvPr/>
          </p:nvSpPr>
          <p:spPr bwMode="auto">
            <a:xfrm>
              <a:off x="576" y="2592"/>
              <a:ext cx="450" cy="212"/>
            </a:xfrm>
            <a:prstGeom prst="rect">
              <a:avLst/>
            </a:prstGeom>
            <a:solidFill>
              <a:srgbClr val="D2D6D3"/>
            </a:solidFill>
            <a:ln w="9525" algn="ctr">
              <a:noFill/>
              <a:miter lim="800000"/>
              <a:headEnd/>
              <a:tailEnd/>
            </a:ln>
            <a:effectLst/>
          </p:spPr>
          <p:txBody>
            <a:bodyPr wrap="none">
              <a:spAutoFit/>
            </a:bodyPr>
            <a:lstStyle/>
            <a:p>
              <a:pPr algn="ctr"/>
              <a:r>
                <a:rPr lang="en-US" sz="1600">
                  <a:latin typeface="Arial" charset="0"/>
                  <a:cs typeface="Arial" charset="0"/>
                </a:rPr>
                <a:t>rx_clk</a:t>
              </a:r>
            </a:p>
          </p:txBody>
        </p:sp>
        <p:sp>
          <p:nvSpPr>
            <p:cNvPr id="120859" name="Text Box 27"/>
            <p:cNvSpPr txBox="1">
              <a:spLocks noChangeArrowheads="1"/>
            </p:cNvSpPr>
            <p:nvPr/>
          </p:nvSpPr>
          <p:spPr bwMode="auto">
            <a:xfrm>
              <a:off x="576" y="2208"/>
              <a:ext cx="457" cy="212"/>
            </a:xfrm>
            <a:prstGeom prst="rect">
              <a:avLst/>
            </a:prstGeom>
            <a:solidFill>
              <a:srgbClr val="D2D6D3"/>
            </a:solidFill>
            <a:ln w="9525" algn="ctr">
              <a:noFill/>
              <a:miter lim="800000"/>
              <a:headEnd/>
              <a:tailEnd/>
            </a:ln>
            <a:effectLst/>
          </p:spPr>
          <p:txBody>
            <a:bodyPr wrap="none">
              <a:spAutoFit/>
            </a:bodyPr>
            <a:lstStyle/>
            <a:p>
              <a:pPr algn="ctr"/>
              <a:r>
                <a:rPr lang="en-US" sz="1600">
                  <a:latin typeface="Arial" charset="0"/>
                  <a:cs typeface="Arial" charset="0"/>
                </a:rPr>
                <a:t>cdc_d</a:t>
              </a:r>
            </a:p>
          </p:txBody>
        </p:sp>
        <p:grpSp>
          <p:nvGrpSpPr>
            <p:cNvPr id="120860" name="Group 28"/>
            <p:cNvGrpSpPr>
              <a:grpSpLocks/>
            </p:cNvGrpSpPr>
            <p:nvPr/>
          </p:nvGrpSpPr>
          <p:grpSpPr bwMode="auto">
            <a:xfrm>
              <a:off x="1056" y="2160"/>
              <a:ext cx="1344" cy="240"/>
              <a:chOff x="960" y="2160"/>
              <a:chExt cx="1728" cy="240"/>
            </a:xfrm>
          </p:grpSpPr>
          <p:sp>
            <p:nvSpPr>
              <p:cNvPr id="120861" name="Line 29"/>
              <p:cNvSpPr>
                <a:spLocks noChangeShapeType="1"/>
              </p:cNvSpPr>
              <p:nvPr/>
            </p:nvSpPr>
            <p:spPr bwMode="auto">
              <a:xfrm flipV="1">
                <a:off x="1104" y="2160"/>
                <a:ext cx="0" cy="240"/>
              </a:xfrm>
              <a:prstGeom prst="line">
                <a:avLst/>
              </a:prstGeom>
              <a:noFill/>
              <a:ln w="28575">
                <a:solidFill>
                  <a:schemeClr val="tx1"/>
                </a:solidFill>
                <a:round/>
                <a:headEnd/>
                <a:tailEnd/>
              </a:ln>
              <a:effectLst/>
            </p:spPr>
            <p:txBody>
              <a:bodyPr wrap="none" anchor="ctr"/>
              <a:lstStyle/>
              <a:p>
                <a:endParaRPr lang="en-US"/>
              </a:p>
            </p:txBody>
          </p:sp>
          <p:sp>
            <p:nvSpPr>
              <p:cNvPr id="120862" name="Line 30"/>
              <p:cNvSpPr>
                <a:spLocks noChangeShapeType="1"/>
              </p:cNvSpPr>
              <p:nvPr/>
            </p:nvSpPr>
            <p:spPr bwMode="auto">
              <a:xfrm>
                <a:off x="1104" y="2160"/>
                <a:ext cx="1008" cy="0"/>
              </a:xfrm>
              <a:prstGeom prst="line">
                <a:avLst/>
              </a:prstGeom>
              <a:noFill/>
              <a:ln w="28575">
                <a:solidFill>
                  <a:schemeClr val="tx1"/>
                </a:solidFill>
                <a:round/>
                <a:headEnd/>
                <a:tailEnd/>
              </a:ln>
              <a:effectLst/>
            </p:spPr>
            <p:txBody>
              <a:bodyPr wrap="none" anchor="ctr"/>
              <a:lstStyle/>
              <a:p>
                <a:endParaRPr lang="en-US"/>
              </a:p>
            </p:txBody>
          </p:sp>
          <p:sp>
            <p:nvSpPr>
              <p:cNvPr id="120863" name="Line 31"/>
              <p:cNvSpPr>
                <a:spLocks noChangeShapeType="1"/>
              </p:cNvSpPr>
              <p:nvPr/>
            </p:nvSpPr>
            <p:spPr bwMode="auto">
              <a:xfrm>
                <a:off x="960" y="2400"/>
                <a:ext cx="144" cy="0"/>
              </a:xfrm>
              <a:prstGeom prst="line">
                <a:avLst/>
              </a:prstGeom>
              <a:noFill/>
              <a:ln w="28575">
                <a:solidFill>
                  <a:schemeClr val="tx1"/>
                </a:solidFill>
                <a:round/>
                <a:headEnd/>
                <a:tailEnd/>
              </a:ln>
              <a:effectLst/>
            </p:spPr>
            <p:txBody>
              <a:bodyPr wrap="none" anchor="ctr"/>
              <a:lstStyle/>
              <a:p>
                <a:endParaRPr lang="en-US"/>
              </a:p>
            </p:txBody>
          </p:sp>
          <p:sp>
            <p:nvSpPr>
              <p:cNvPr id="120864" name="Line 32"/>
              <p:cNvSpPr>
                <a:spLocks noChangeShapeType="1"/>
              </p:cNvSpPr>
              <p:nvPr/>
            </p:nvSpPr>
            <p:spPr bwMode="auto">
              <a:xfrm flipV="1">
                <a:off x="2112" y="2160"/>
                <a:ext cx="0" cy="240"/>
              </a:xfrm>
              <a:prstGeom prst="line">
                <a:avLst/>
              </a:prstGeom>
              <a:noFill/>
              <a:ln w="28575">
                <a:solidFill>
                  <a:schemeClr val="tx1"/>
                </a:solidFill>
                <a:round/>
                <a:headEnd/>
                <a:tailEnd/>
              </a:ln>
              <a:effectLst/>
            </p:spPr>
            <p:txBody>
              <a:bodyPr wrap="none" anchor="ctr"/>
              <a:lstStyle/>
              <a:p>
                <a:endParaRPr lang="en-US"/>
              </a:p>
            </p:txBody>
          </p:sp>
          <p:sp>
            <p:nvSpPr>
              <p:cNvPr id="120865" name="Line 33"/>
              <p:cNvSpPr>
                <a:spLocks noChangeShapeType="1"/>
              </p:cNvSpPr>
              <p:nvPr/>
            </p:nvSpPr>
            <p:spPr bwMode="auto">
              <a:xfrm>
                <a:off x="2112" y="2400"/>
                <a:ext cx="576" cy="0"/>
              </a:xfrm>
              <a:prstGeom prst="line">
                <a:avLst/>
              </a:prstGeom>
              <a:noFill/>
              <a:ln w="28575">
                <a:solidFill>
                  <a:schemeClr val="tx1"/>
                </a:solidFill>
                <a:round/>
                <a:headEnd/>
                <a:tailEnd/>
              </a:ln>
              <a:effectLst/>
            </p:spPr>
            <p:txBody>
              <a:bodyPr wrap="none" anchor="ctr"/>
              <a:lstStyle/>
              <a:p>
                <a:endParaRPr lang="en-US"/>
              </a:p>
            </p:txBody>
          </p:sp>
        </p:grpSp>
        <p:grpSp>
          <p:nvGrpSpPr>
            <p:cNvPr id="120866" name="Group 34"/>
            <p:cNvGrpSpPr>
              <a:grpSpLocks/>
            </p:cNvGrpSpPr>
            <p:nvPr/>
          </p:nvGrpSpPr>
          <p:grpSpPr bwMode="auto">
            <a:xfrm>
              <a:off x="1056" y="2544"/>
              <a:ext cx="1307" cy="240"/>
              <a:chOff x="960" y="2544"/>
              <a:chExt cx="1680" cy="240"/>
            </a:xfrm>
          </p:grpSpPr>
          <p:sp>
            <p:nvSpPr>
              <p:cNvPr id="120867" name="Line 35"/>
              <p:cNvSpPr>
                <a:spLocks noChangeShapeType="1"/>
              </p:cNvSpPr>
              <p:nvPr/>
            </p:nvSpPr>
            <p:spPr bwMode="auto">
              <a:xfrm flipV="1">
                <a:off x="1200" y="2544"/>
                <a:ext cx="0" cy="240"/>
              </a:xfrm>
              <a:prstGeom prst="line">
                <a:avLst/>
              </a:prstGeom>
              <a:noFill/>
              <a:ln w="28575">
                <a:solidFill>
                  <a:schemeClr val="tx1"/>
                </a:solidFill>
                <a:round/>
                <a:headEnd/>
                <a:tailEnd/>
              </a:ln>
              <a:effectLst/>
            </p:spPr>
            <p:txBody>
              <a:bodyPr wrap="none" anchor="ctr"/>
              <a:lstStyle/>
              <a:p>
                <a:endParaRPr lang="en-US"/>
              </a:p>
            </p:txBody>
          </p:sp>
          <p:sp>
            <p:nvSpPr>
              <p:cNvPr id="120868" name="Line 36"/>
              <p:cNvSpPr>
                <a:spLocks noChangeShapeType="1"/>
              </p:cNvSpPr>
              <p:nvPr/>
            </p:nvSpPr>
            <p:spPr bwMode="auto">
              <a:xfrm>
                <a:off x="1200" y="2544"/>
                <a:ext cx="240" cy="0"/>
              </a:xfrm>
              <a:prstGeom prst="line">
                <a:avLst/>
              </a:prstGeom>
              <a:noFill/>
              <a:ln w="28575">
                <a:solidFill>
                  <a:schemeClr val="tx1"/>
                </a:solidFill>
                <a:round/>
                <a:headEnd/>
                <a:tailEnd/>
              </a:ln>
              <a:effectLst/>
            </p:spPr>
            <p:txBody>
              <a:bodyPr wrap="none" anchor="ctr"/>
              <a:lstStyle/>
              <a:p>
                <a:endParaRPr lang="en-US"/>
              </a:p>
            </p:txBody>
          </p:sp>
          <p:sp>
            <p:nvSpPr>
              <p:cNvPr id="120869" name="Line 37"/>
              <p:cNvSpPr>
                <a:spLocks noChangeShapeType="1"/>
              </p:cNvSpPr>
              <p:nvPr/>
            </p:nvSpPr>
            <p:spPr bwMode="auto">
              <a:xfrm>
                <a:off x="1440" y="2544"/>
                <a:ext cx="0" cy="240"/>
              </a:xfrm>
              <a:prstGeom prst="line">
                <a:avLst/>
              </a:prstGeom>
              <a:noFill/>
              <a:ln w="28575">
                <a:solidFill>
                  <a:schemeClr val="tx1"/>
                </a:solidFill>
                <a:round/>
                <a:headEnd/>
                <a:tailEnd/>
              </a:ln>
              <a:effectLst/>
            </p:spPr>
            <p:txBody>
              <a:bodyPr wrap="none" anchor="ctr"/>
              <a:lstStyle/>
              <a:p>
                <a:endParaRPr lang="en-US"/>
              </a:p>
            </p:txBody>
          </p:sp>
          <p:sp>
            <p:nvSpPr>
              <p:cNvPr id="120870" name="Line 38"/>
              <p:cNvSpPr>
                <a:spLocks noChangeShapeType="1"/>
              </p:cNvSpPr>
              <p:nvPr/>
            </p:nvSpPr>
            <p:spPr bwMode="auto">
              <a:xfrm>
                <a:off x="960" y="2784"/>
                <a:ext cx="240" cy="0"/>
              </a:xfrm>
              <a:prstGeom prst="line">
                <a:avLst/>
              </a:prstGeom>
              <a:noFill/>
              <a:ln w="28575">
                <a:solidFill>
                  <a:schemeClr val="tx1"/>
                </a:solidFill>
                <a:round/>
                <a:headEnd/>
                <a:tailEnd/>
              </a:ln>
              <a:effectLst/>
            </p:spPr>
            <p:txBody>
              <a:bodyPr wrap="none" anchor="ctr"/>
              <a:lstStyle/>
              <a:p>
                <a:endParaRPr lang="en-US"/>
              </a:p>
            </p:txBody>
          </p:sp>
          <p:sp>
            <p:nvSpPr>
              <p:cNvPr id="120871" name="Line 39"/>
              <p:cNvSpPr>
                <a:spLocks noChangeShapeType="1"/>
              </p:cNvSpPr>
              <p:nvPr/>
            </p:nvSpPr>
            <p:spPr bwMode="auto">
              <a:xfrm>
                <a:off x="1440" y="2784"/>
                <a:ext cx="240" cy="0"/>
              </a:xfrm>
              <a:prstGeom prst="line">
                <a:avLst/>
              </a:prstGeom>
              <a:noFill/>
              <a:ln w="28575">
                <a:solidFill>
                  <a:schemeClr val="tx1"/>
                </a:solidFill>
                <a:round/>
                <a:headEnd/>
                <a:tailEnd/>
              </a:ln>
              <a:effectLst/>
            </p:spPr>
            <p:txBody>
              <a:bodyPr wrap="none" anchor="ctr"/>
              <a:lstStyle/>
              <a:p>
                <a:endParaRPr lang="en-US"/>
              </a:p>
            </p:txBody>
          </p:sp>
          <p:sp>
            <p:nvSpPr>
              <p:cNvPr id="120872" name="Line 40"/>
              <p:cNvSpPr>
                <a:spLocks noChangeShapeType="1"/>
              </p:cNvSpPr>
              <p:nvPr/>
            </p:nvSpPr>
            <p:spPr bwMode="auto">
              <a:xfrm flipV="1">
                <a:off x="1680" y="2544"/>
                <a:ext cx="0" cy="240"/>
              </a:xfrm>
              <a:prstGeom prst="line">
                <a:avLst/>
              </a:prstGeom>
              <a:noFill/>
              <a:ln w="28575">
                <a:solidFill>
                  <a:schemeClr val="tx1"/>
                </a:solidFill>
                <a:round/>
                <a:headEnd/>
                <a:tailEnd/>
              </a:ln>
              <a:effectLst/>
            </p:spPr>
            <p:txBody>
              <a:bodyPr wrap="none" anchor="ctr"/>
              <a:lstStyle/>
              <a:p>
                <a:endParaRPr lang="en-US"/>
              </a:p>
            </p:txBody>
          </p:sp>
          <p:sp>
            <p:nvSpPr>
              <p:cNvPr id="120873" name="Line 41"/>
              <p:cNvSpPr>
                <a:spLocks noChangeShapeType="1"/>
              </p:cNvSpPr>
              <p:nvPr/>
            </p:nvSpPr>
            <p:spPr bwMode="auto">
              <a:xfrm>
                <a:off x="1680" y="2544"/>
                <a:ext cx="240" cy="0"/>
              </a:xfrm>
              <a:prstGeom prst="line">
                <a:avLst/>
              </a:prstGeom>
              <a:noFill/>
              <a:ln w="28575">
                <a:solidFill>
                  <a:schemeClr val="tx1"/>
                </a:solidFill>
                <a:round/>
                <a:headEnd/>
                <a:tailEnd/>
              </a:ln>
              <a:effectLst/>
            </p:spPr>
            <p:txBody>
              <a:bodyPr wrap="none" anchor="ctr"/>
              <a:lstStyle/>
              <a:p>
                <a:endParaRPr lang="en-US"/>
              </a:p>
            </p:txBody>
          </p:sp>
          <p:sp>
            <p:nvSpPr>
              <p:cNvPr id="120874" name="Line 42"/>
              <p:cNvSpPr>
                <a:spLocks noChangeShapeType="1"/>
              </p:cNvSpPr>
              <p:nvPr/>
            </p:nvSpPr>
            <p:spPr bwMode="auto">
              <a:xfrm>
                <a:off x="1920" y="2544"/>
                <a:ext cx="0" cy="240"/>
              </a:xfrm>
              <a:prstGeom prst="line">
                <a:avLst/>
              </a:prstGeom>
              <a:noFill/>
              <a:ln w="28575">
                <a:solidFill>
                  <a:schemeClr val="tx1"/>
                </a:solidFill>
                <a:round/>
                <a:headEnd/>
                <a:tailEnd/>
              </a:ln>
              <a:effectLst/>
            </p:spPr>
            <p:txBody>
              <a:bodyPr wrap="none" anchor="ctr"/>
              <a:lstStyle/>
              <a:p>
                <a:endParaRPr lang="en-US"/>
              </a:p>
            </p:txBody>
          </p:sp>
          <p:sp>
            <p:nvSpPr>
              <p:cNvPr id="120875" name="Line 43"/>
              <p:cNvSpPr>
                <a:spLocks noChangeShapeType="1"/>
              </p:cNvSpPr>
              <p:nvPr/>
            </p:nvSpPr>
            <p:spPr bwMode="auto">
              <a:xfrm>
                <a:off x="1920" y="2784"/>
                <a:ext cx="240" cy="0"/>
              </a:xfrm>
              <a:prstGeom prst="line">
                <a:avLst/>
              </a:prstGeom>
              <a:noFill/>
              <a:ln w="28575">
                <a:solidFill>
                  <a:schemeClr val="tx1"/>
                </a:solidFill>
                <a:round/>
                <a:headEnd/>
                <a:tailEnd/>
              </a:ln>
              <a:effectLst/>
            </p:spPr>
            <p:txBody>
              <a:bodyPr wrap="none" anchor="ctr"/>
              <a:lstStyle/>
              <a:p>
                <a:endParaRPr lang="en-US"/>
              </a:p>
            </p:txBody>
          </p:sp>
          <p:sp>
            <p:nvSpPr>
              <p:cNvPr id="120876" name="Line 44"/>
              <p:cNvSpPr>
                <a:spLocks noChangeShapeType="1"/>
              </p:cNvSpPr>
              <p:nvPr/>
            </p:nvSpPr>
            <p:spPr bwMode="auto">
              <a:xfrm flipV="1">
                <a:off x="2160" y="2544"/>
                <a:ext cx="0" cy="240"/>
              </a:xfrm>
              <a:prstGeom prst="line">
                <a:avLst/>
              </a:prstGeom>
              <a:noFill/>
              <a:ln w="28575">
                <a:solidFill>
                  <a:schemeClr val="tx1"/>
                </a:solidFill>
                <a:round/>
                <a:headEnd/>
                <a:tailEnd/>
              </a:ln>
              <a:effectLst/>
            </p:spPr>
            <p:txBody>
              <a:bodyPr wrap="none" anchor="ctr"/>
              <a:lstStyle/>
              <a:p>
                <a:endParaRPr lang="en-US"/>
              </a:p>
            </p:txBody>
          </p:sp>
          <p:sp>
            <p:nvSpPr>
              <p:cNvPr id="120877" name="Line 45"/>
              <p:cNvSpPr>
                <a:spLocks noChangeShapeType="1"/>
              </p:cNvSpPr>
              <p:nvPr/>
            </p:nvSpPr>
            <p:spPr bwMode="auto">
              <a:xfrm>
                <a:off x="2160" y="2544"/>
                <a:ext cx="240" cy="0"/>
              </a:xfrm>
              <a:prstGeom prst="line">
                <a:avLst/>
              </a:prstGeom>
              <a:noFill/>
              <a:ln w="28575">
                <a:solidFill>
                  <a:schemeClr val="tx1"/>
                </a:solidFill>
                <a:round/>
                <a:headEnd/>
                <a:tailEnd/>
              </a:ln>
              <a:effectLst/>
            </p:spPr>
            <p:txBody>
              <a:bodyPr wrap="none" anchor="ctr"/>
              <a:lstStyle/>
              <a:p>
                <a:endParaRPr lang="en-US"/>
              </a:p>
            </p:txBody>
          </p:sp>
          <p:sp>
            <p:nvSpPr>
              <p:cNvPr id="120878" name="Line 46"/>
              <p:cNvSpPr>
                <a:spLocks noChangeShapeType="1"/>
              </p:cNvSpPr>
              <p:nvPr/>
            </p:nvSpPr>
            <p:spPr bwMode="auto">
              <a:xfrm>
                <a:off x="2400" y="2544"/>
                <a:ext cx="0" cy="240"/>
              </a:xfrm>
              <a:prstGeom prst="line">
                <a:avLst/>
              </a:prstGeom>
              <a:noFill/>
              <a:ln w="28575">
                <a:solidFill>
                  <a:schemeClr val="tx1"/>
                </a:solidFill>
                <a:round/>
                <a:headEnd/>
                <a:tailEnd/>
              </a:ln>
              <a:effectLst/>
            </p:spPr>
            <p:txBody>
              <a:bodyPr wrap="none" anchor="ctr"/>
              <a:lstStyle/>
              <a:p>
                <a:endParaRPr lang="en-US"/>
              </a:p>
            </p:txBody>
          </p:sp>
          <p:sp>
            <p:nvSpPr>
              <p:cNvPr id="120879" name="Line 47"/>
              <p:cNvSpPr>
                <a:spLocks noChangeShapeType="1"/>
              </p:cNvSpPr>
              <p:nvPr/>
            </p:nvSpPr>
            <p:spPr bwMode="auto">
              <a:xfrm>
                <a:off x="2400" y="2784"/>
                <a:ext cx="240" cy="0"/>
              </a:xfrm>
              <a:prstGeom prst="line">
                <a:avLst/>
              </a:prstGeom>
              <a:noFill/>
              <a:ln w="28575">
                <a:solidFill>
                  <a:schemeClr val="tx1"/>
                </a:solidFill>
                <a:round/>
                <a:headEnd/>
                <a:tailEnd/>
              </a:ln>
              <a:effectLst/>
            </p:spPr>
            <p:txBody>
              <a:bodyPr wrap="none" anchor="ctr"/>
              <a:lstStyle/>
              <a:p>
                <a:endParaRPr lang="en-US"/>
              </a:p>
            </p:txBody>
          </p:sp>
        </p:grpSp>
      </p:grpSp>
      <p:grpSp>
        <p:nvGrpSpPr>
          <p:cNvPr id="120880" name="Group 48"/>
          <p:cNvGrpSpPr>
            <a:grpSpLocks/>
          </p:cNvGrpSpPr>
          <p:nvPr/>
        </p:nvGrpSpPr>
        <p:grpSpPr bwMode="auto">
          <a:xfrm>
            <a:off x="5456237" y="3276600"/>
            <a:ext cx="3276600" cy="1447800"/>
            <a:chOff x="3120" y="2064"/>
            <a:chExt cx="2064" cy="912"/>
          </a:xfrm>
        </p:grpSpPr>
        <p:sp>
          <p:nvSpPr>
            <p:cNvPr id="120881" name="Rectangle 49"/>
            <p:cNvSpPr>
              <a:spLocks noChangeArrowheads="1"/>
            </p:cNvSpPr>
            <p:nvPr/>
          </p:nvSpPr>
          <p:spPr bwMode="auto">
            <a:xfrm>
              <a:off x="3120" y="2064"/>
              <a:ext cx="2064" cy="912"/>
            </a:xfrm>
            <a:prstGeom prst="rect">
              <a:avLst/>
            </a:prstGeom>
            <a:solidFill>
              <a:srgbClr val="D2D6D3"/>
            </a:solidFill>
            <a:ln w="9525">
              <a:noFill/>
              <a:miter lim="800000"/>
              <a:headEnd/>
              <a:tailEnd/>
            </a:ln>
            <a:effectLst>
              <a:outerShdw dist="53882" dir="2700000" algn="ctr" rotWithShape="0">
                <a:schemeClr val="bg2"/>
              </a:outerShdw>
            </a:effectLst>
          </p:spPr>
          <p:txBody>
            <a:bodyPr wrap="none" anchor="ctr"/>
            <a:lstStyle/>
            <a:p>
              <a:endParaRPr lang="en-US"/>
            </a:p>
          </p:txBody>
        </p:sp>
        <p:sp>
          <p:nvSpPr>
            <p:cNvPr id="120882" name="Text Box 50"/>
            <p:cNvSpPr txBox="1">
              <a:spLocks noChangeArrowheads="1"/>
            </p:cNvSpPr>
            <p:nvPr/>
          </p:nvSpPr>
          <p:spPr bwMode="auto">
            <a:xfrm>
              <a:off x="3246" y="2592"/>
              <a:ext cx="450" cy="212"/>
            </a:xfrm>
            <a:prstGeom prst="rect">
              <a:avLst/>
            </a:prstGeom>
            <a:noFill/>
            <a:ln w="9525" algn="ctr">
              <a:noFill/>
              <a:miter lim="800000"/>
              <a:headEnd/>
              <a:tailEnd/>
            </a:ln>
            <a:effectLst/>
          </p:spPr>
          <p:txBody>
            <a:bodyPr wrap="none">
              <a:spAutoFit/>
            </a:bodyPr>
            <a:lstStyle/>
            <a:p>
              <a:pPr algn="ctr"/>
              <a:r>
                <a:rPr lang="en-US" sz="1600">
                  <a:latin typeface="Arial" charset="0"/>
                  <a:cs typeface="Arial" charset="0"/>
                </a:rPr>
                <a:t>rx_clk</a:t>
              </a:r>
            </a:p>
          </p:txBody>
        </p:sp>
        <p:sp>
          <p:nvSpPr>
            <p:cNvPr id="120883" name="Text Box 51"/>
            <p:cNvSpPr txBox="1">
              <a:spLocks noChangeArrowheads="1"/>
            </p:cNvSpPr>
            <p:nvPr/>
          </p:nvSpPr>
          <p:spPr bwMode="auto">
            <a:xfrm>
              <a:off x="3331" y="2208"/>
              <a:ext cx="365" cy="212"/>
            </a:xfrm>
            <a:prstGeom prst="rect">
              <a:avLst/>
            </a:prstGeom>
            <a:noFill/>
            <a:ln w="9525" algn="ctr">
              <a:noFill/>
              <a:miter lim="800000"/>
              <a:headEnd/>
              <a:tailEnd/>
            </a:ln>
            <a:effectLst/>
          </p:spPr>
          <p:txBody>
            <a:bodyPr wrap="none">
              <a:spAutoFit/>
            </a:bodyPr>
            <a:lstStyle/>
            <a:p>
              <a:pPr algn="ctr"/>
              <a:r>
                <a:rPr lang="en-US" sz="1600">
                  <a:latin typeface="Arial" charset="0"/>
                  <a:cs typeface="Arial" charset="0"/>
                </a:rPr>
                <a:t>rx_q</a:t>
              </a:r>
            </a:p>
          </p:txBody>
        </p:sp>
        <p:grpSp>
          <p:nvGrpSpPr>
            <p:cNvPr id="120884" name="Group 52"/>
            <p:cNvGrpSpPr>
              <a:grpSpLocks/>
            </p:cNvGrpSpPr>
            <p:nvPr/>
          </p:nvGrpSpPr>
          <p:grpSpPr bwMode="auto">
            <a:xfrm>
              <a:off x="3744" y="2544"/>
              <a:ext cx="1307" cy="240"/>
              <a:chOff x="960" y="2544"/>
              <a:chExt cx="1680" cy="240"/>
            </a:xfrm>
          </p:grpSpPr>
          <p:sp>
            <p:nvSpPr>
              <p:cNvPr id="120885" name="Line 53"/>
              <p:cNvSpPr>
                <a:spLocks noChangeShapeType="1"/>
              </p:cNvSpPr>
              <p:nvPr/>
            </p:nvSpPr>
            <p:spPr bwMode="auto">
              <a:xfrm flipV="1">
                <a:off x="1200" y="2544"/>
                <a:ext cx="0" cy="240"/>
              </a:xfrm>
              <a:prstGeom prst="line">
                <a:avLst/>
              </a:prstGeom>
              <a:noFill/>
              <a:ln w="28575">
                <a:solidFill>
                  <a:schemeClr val="tx1"/>
                </a:solidFill>
                <a:round/>
                <a:headEnd/>
                <a:tailEnd/>
              </a:ln>
              <a:effectLst/>
            </p:spPr>
            <p:txBody>
              <a:bodyPr wrap="none" anchor="ctr"/>
              <a:lstStyle/>
              <a:p>
                <a:endParaRPr lang="en-US"/>
              </a:p>
            </p:txBody>
          </p:sp>
          <p:sp>
            <p:nvSpPr>
              <p:cNvPr id="120886" name="Line 54"/>
              <p:cNvSpPr>
                <a:spLocks noChangeShapeType="1"/>
              </p:cNvSpPr>
              <p:nvPr/>
            </p:nvSpPr>
            <p:spPr bwMode="auto">
              <a:xfrm>
                <a:off x="1200" y="2544"/>
                <a:ext cx="240" cy="0"/>
              </a:xfrm>
              <a:prstGeom prst="line">
                <a:avLst/>
              </a:prstGeom>
              <a:noFill/>
              <a:ln w="28575">
                <a:solidFill>
                  <a:schemeClr val="tx1"/>
                </a:solidFill>
                <a:round/>
                <a:headEnd/>
                <a:tailEnd/>
              </a:ln>
              <a:effectLst/>
            </p:spPr>
            <p:txBody>
              <a:bodyPr wrap="none" anchor="ctr"/>
              <a:lstStyle/>
              <a:p>
                <a:endParaRPr lang="en-US"/>
              </a:p>
            </p:txBody>
          </p:sp>
          <p:sp>
            <p:nvSpPr>
              <p:cNvPr id="120887" name="Line 55"/>
              <p:cNvSpPr>
                <a:spLocks noChangeShapeType="1"/>
              </p:cNvSpPr>
              <p:nvPr/>
            </p:nvSpPr>
            <p:spPr bwMode="auto">
              <a:xfrm>
                <a:off x="1440" y="2544"/>
                <a:ext cx="0" cy="240"/>
              </a:xfrm>
              <a:prstGeom prst="line">
                <a:avLst/>
              </a:prstGeom>
              <a:noFill/>
              <a:ln w="28575">
                <a:solidFill>
                  <a:schemeClr val="tx1"/>
                </a:solidFill>
                <a:round/>
                <a:headEnd/>
                <a:tailEnd/>
              </a:ln>
              <a:effectLst/>
            </p:spPr>
            <p:txBody>
              <a:bodyPr wrap="none" anchor="ctr"/>
              <a:lstStyle/>
              <a:p>
                <a:endParaRPr lang="en-US"/>
              </a:p>
            </p:txBody>
          </p:sp>
          <p:sp>
            <p:nvSpPr>
              <p:cNvPr id="120888" name="Line 56"/>
              <p:cNvSpPr>
                <a:spLocks noChangeShapeType="1"/>
              </p:cNvSpPr>
              <p:nvPr/>
            </p:nvSpPr>
            <p:spPr bwMode="auto">
              <a:xfrm>
                <a:off x="960" y="2784"/>
                <a:ext cx="240" cy="0"/>
              </a:xfrm>
              <a:prstGeom prst="line">
                <a:avLst/>
              </a:prstGeom>
              <a:noFill/>
              <a:ln w="28575">
                <a:solidFill>
                  <a:schemeClr val="tx1"/>
                </a:solidFill>
                <a:round/>
                <a:headEnd/>
                <a:tailEnd/>
              </a:ln>
              <a:effectLst/>
            </p:spPr>
            <p:txBody>
              <a:bodyPr wrap="none" anchor="ctr"/>
              <a:lstStyle/>
              <a:p>
                <a:endParaRPr lang="en-US"/>
              </a:p>
            </p:txBody>
          </p:sp>
          <p:sp>
            <p:nvSpPr>
              <p:cNvPr id="120889" name="Line 57"/>
              <p:cNvSpPr>
                <a:spLocks noChangeShapeType="1"/>
              </p:cNvSpPr>
              <p:nvPr/>
            </p:nvSpPr>
            <p:spPr bwMode="auto">
              <a:xfrm>
                <a:off x="1440" y="2784"/>
                <a:ext cx="240" cy="0"/>
              </a:xfrm>
              <a:prstGeom prst="line">
                <a:avLst/>
              </a:prstGeom>
              <a:noFill/>
              <a:ln w="28575">
                <a:solidFill>
                  <a:schemeClr val="tx1"/>
                </a:solidFill>
                <a:round/>
                <a:headEnd/>
                <a:tailEnd/>
              </a:ln>
              <a:effectLst/>
            </p:spPr>
            <p:txBody>
              <a:bodyPr wrap="none" anchor="ctr"/>
              <a:lstStyle/>
              <a:p>
                <a:endParaRPr lang="en-US"/>
              </a:p>
            </p:txBody>
          </p:sp>
          <p:sp>
            <p:nvSpPr>
              <p:cNvPr id="120890" name="Line 58"/>
              <p:cNvSpPr>
                <a:spLocks noChangeShapeType="1"/>
              </p:cNvSpPr>
              <p:nvPr/>
            </p:nvSpPr>
            <p:spPr bwMode="auto">
              <a:xfrm flipV="1">
                <a:off x="1680" y="2544"/>
                <a:ext cx="0" cy="240"/>
              </a:xfrm>
              <a:prstGeom prst="line">
                <a:avLst/>
              </a:prstGeom>
              <a:noFill/>
              <a:ln w="28575">
                <a:solidFill>
                  <a:schemeClr val="tx1"/>
                </a:solidFill>
                <a:round/>
                <a:headEnd/>
                <a:tailEnd/>
              </a:ln>
              <a:effectLst/>
            </p:spPr>
            <p:txBody>
              <a:bodyPr wrap="none" anchor="ctr"/>
              <a:lstStyle/>
              <a:p>
                <a:endParaRPr lang="en-US"/>
              </a:p>
            </p:txBody>
          </p:sp>
          <p:sp>
            <p:nvSpPr>
              <p:cNvPr id="120891" name="Line 59"/>
              <p:cNvSpPr>
                <a:spLocks noChangeShapeType="1"/>
              </p:cNvSpPr>
              <p:nvPr/>
            </p:nvSpPr>
            <p:spPr bwMode="auto">
              <a:xfrm>
                <a:off x="1680" y="2544"/>
                <a:ext cx="240" cy="0"/>
              </a:xfrm>
              <a:prstGeom prst="line">
                <a:avLst/>
              </a:prstGeom>
              <a:noFill/>
              <a:ln w="28575">
                <a:solidFill>
                  <a:schemeClr val="tx1"/>
                </a:solidFill>
                <a:round/>
                <a:headEnd/>
                <a:tailEnd/>
              </a:ln>
              <a:effectLst/>
            </p:spPr>
            <p:txBody>
              <a:bodyPr wrap="none" anchor="ctr"/>
              <a:lstStyle/>
              <a:p>
                <a:endParaRPr lang="en-US"/>
              </a:p>
            </p:txBody>
          </p:sp>
          <p:sp>
            <p:nvSpPr>
              <p:cNvPr id="120892" name="Line 60"/>
              <p:cNvSpPr>
                <a:spLocks noChangeShapeType="1"/>
              </p:cNvSpPr>
              <p:nvPr/>
            </p:nvSpPr>
            <p:spPr bwMode="auto">
              <a:xfrm>
                <a:off x="1920" y="2544"/>
                <a:ext cx="0" cy="240"/>
              </a:xfrm>
              <a:prstGeom prst="line">
                <a:avLst/>
              </a:prstGeom>
              <a:noFill/>
              <a:ln w="28575">
                <a:solidFill>
                  <a:schemeClr val="tx1"/>
                </a:solidFill>
                <a:round/>
                <a:headEnd/>
                <a:tailEnd/>
              </a:ln>
              <a:effectLst/>
            </p:spPr>
            <p:txBody>
              <a:bodyPr wrap="none" anchor="ctr"/>
              <a:lstStyle/>
              <a:p>
                <a:endParaRPr lang="en-US"/>
              </a:p>
            </p:txBody>
          </p:sp>
          <p:sp>
            <p:nvSpPr>
              <p:cNvPr id="120893" name="Line 61"/>
              <p:cNvSpPr>
                <a:spLocks noChangeShapeType="1"/>
              </p:cNvSpPr>
              <p:nvPr/>
            </p:nvSpPr>
            <p:spPr bwMode="auto">
              <a:xfrm>
                <a:off x="1920" y="2784"/>
                <a:ext cx="240" cy="0"/>
              </a:xfrm>
              <a:prstGeom prst="line">
                <a:avLst/>
              </a:prstGeom>
              <a:noFill/>
              <a:ln w="28575">
                <a:solidFill>
                  <a:schemeClr val="tx1"/>
                </a:solidFill>
                <a:round/>
                <a:headEnd/>
                <a:tailEnd/>
              </a:ln>
              <a:effectLst/>
            </p:spPr>
            <p:txBody>
              <a:bodyPr wrap="none" anchor="ctr"/>
              <a:lstStyle/>
              <a:p>
                <a:endParaRPr lang="en-US"/>
              </a:p>
            </p:txBody>
          </p:sp>
          <p:sp>
            <p:nvSpPr>
              <p:cNvPr id="120894" name="Line 62"/>
              <p:cNvSpPr>
                <a:spLocks noChangeShapeType="1"/>
              </p:cNvSpPr>
              <p:nvPr/>
            </p:nvSpPr>
            <p:spPr bwMode="auto">
              <a:xfrm flipV="1">
                <a:off x="2160" y="2544"/>
                <a:ext cx="0" cy="240"/>
              </a:xfrm>
              <a:prstGeom prst="line">
                <a:avLst/>
              </a:prstGeom>
              <a:noFill/>
              <a:ln w="28575">
                <a:solidFill>
                  <a:schemeClr val="tx1"/>
                </a:solidFill>
                <a:round/>
                <a:headEnd/>
                <a:tailEnd/>
              </a:ln>
              <a:effectLst/>
            </p:spPr>
            <p:txBody>
              <a:bodyPr wrap="none" anchor="ctr"/>
              <a:lstStyle/>
              <a:p>
                <a:endParaRPr lang="en-US"/>
              </a:p>
            </p:txBody>
          </p:sp>
          <p:sp>
            <p:nvSpPr>
              <p:cNvPr id="120895" name="Line 63"/>
              <p:cNvSpPr>
                <a:spLocks noChangeShapeType="1"/>
              </p:cNvSpPr>
              <p:nvPr/>
            </p:nvSpPr>
            <p:spPr bwMode="auto">
              <a:xfrm>
                <a:off x="2160" y="2544"/>
                <a:ext cx="240" cy="0"/>
              </a:xfrm>
              <a:prstGeom prst="line">
                <a:avLst/>
              </a:prstGeom>
              <a:noFill/>
              <a:ln w="28575">
                <a:solidFill>
                  <a:schemeClr val="tx1"/>
                </a:solidFill>
                <a:round/>
                <a:headEnd/>
                <a:tailEnd/>
              </a:ln>
              <a:effectLst/>
            </p:spPr>
            <p:txBody>
              <a:bodyPr wrap="none" anchor="ctr"/>
              <a:lstStyle/>
              <a:p>
                <a:endParaRPr lang="en-US"/>
              </a:p>
            </p:txBody>
          </p:sp>
          <p:sp>
            <p:nvSpPr>
              <p:cNvPr id="120896" name="Line 64"/>
              <p:cNvSpPr>
                <a:spLocks noChangeShapeType="1"/>
              </p:cNvSpPr>
              <p:nvPr/>
            </p:nvSpPr>
            <p:spPr bwMode="auto">
              <a:xfrm>
                <a:off x="2400" y="2544"/>
                <a:ext cx="0" cy="240"/>
              </a:xfrm>
              <a:prstGeom prst="line">
                <a:avLst/>
              </a:prstGeom>
              <a:noFill/>
              <a:ln w="28575">
                <a:solidFill>
                  <a:schemeClr val="tx1"/>
                </a:solidFill>
                <a:round/>
                <a:headEnd/>
                <a:tailEnd/>
              </a:ln>
              <a:effectLst/>
            </p:spPr>
            <p:txBody>
              <a:bodyPr wrap="none" anchor="ctr"/>
              <a:lstStyle/>
              <a:p>
                <a:endParaRPr lang="en-US"/>
              </a:p>
            </p:txBody>
          </p:sp>
          <p:sp>
            <p:nvSpPr>
              <p:cNvPr id="120897" name="Line 65"/>
              <p:cNvSpPr>
                <a:spLocks noChangeShapeType="1"/>
              </p:cNvSpPr>
              <p:nvPr/>
            </p:nvSpPr>
            <p:spPr bwMode="auto">
              <a:xfrm>
                <a:off x="2400" y="2784"/>
                <a:ext cx="240" cy="0"/>
              </a:xfrm>
              <a:prstGeom prst="line">
                <a:avLst/>
              </a:prstGeom>
              <a:noFill/>
              <a:ln w="28575">
                <a:solidFill>
                  <a:schemeClr val="tx1"/>
                </a:solidFill>
                <a:round/>
                <a:headEnd/>
                <a:tailEnd/>
              </a:ln>
              <a:effectLst/>
            </p:spPr>
            <p:txBody>
              <a:bodyPr wrap="none" anchor="ctr"/>
              <a:lstStyle/>
              <a:p>
                <a:endParaRPr lang="en-US"/>
              </a:p>
            </p:txBody>
          </p:sp>
        </p:grpSp>
        <p:sp>
          <p:nvSpPr>
            <p:cNvPr id="120898" name="Line 66"/>
            <p:cNvSpPr>
              <a:spLocks noChangeShapeType="1"/>
            </p:cNvSpPr>
            <p:nvPr/>
          </p:nvSpPr>
          <p:spPr bwMode="auto">
            <a:xfrm flipV="1">
              <a:off x="3888" y="2160"/>
              <a:ext cx="0" cy="240"/>
            </a:xfrm>
            <a:prstGeom prst="line">
              <a:avLst/>
            </a:prstGeom>
            <a:noFill/>
            <a:ln w="28575">
              <a:solidFill>
                <a:schemeClr val="tx1"/>
              </a:solidFill>
              <a:round/>
              <a:headEnd/>
              <a:tailEnd/>
            </a:ln>
            <a:effectLst/>
          </p:spPr>
          <p:txBody>
            <a:bodyPr wrap="none" anchor="ctr"/>
            <a:lstStyle/>
            <a:p>
              <a:endParaRPr lang="en-US"/>
            </a:p>
          </p:txBody>
        </p:sp>
        <p:sp>
          <p:nvSpPr>
            <p:cNvPr id="120899" name="Line 67"/>
            <p:cNvSpPr>
              <a:spLocks noChangeShapeType="1"/>
            </p:cNvSpPr>
            <p:nvPr/>
          </p:nvSpPr>
          <p:spPr bwMode="auto">
            <a:xfrm>
              <a:off x="3888" y="2160"/>
              <a:ext cx="480" cy="0"/>
            </a:xfrm>
            <a:prstGeom prst="line">
              <a:avLst/>
            </a:prstGeom>
            <a:noFill/>
            <a:ln w="28575">
              <a:solidFill>
                <a:schemeClr val="tx1"/>
              </a:solidFill>
              <a:round/>
              <a:headEnd/>
              <a:tailEnd/>
            </a:ln>
            <a:effectLst/>
          </p:spPr>
          <p:txBody>
            <a:bodyPr wrap="none" anchor="ctr"/>
            <a:lstStyle/>
            <a:p>
              <a:endParaRPr lang="en-US"/>
            </a:p>
          </p:txBody>
        </p:sp>
        <p:sp>
          <p:nvSpPr>
            <p:cNvPr id="120900" name="Line 68"/>
            <p:cNvSpPr>
              <a:spLocks noChangeShapeType="1"/>
            </p:cNvSpPr>
            <p:nvPr/>
          </p:nvSpPr>
          <p:spPr bwMode="auto">
            <a:xfrm>
              <a:off x="3744" y="2400"/>
              <a:ext cx="144" cy="0"/>
            </a:xfrm>
            <a:prstGeom prst="line">
              <a:avLst/>
            </a:prstGeom>
            <a:noFill/>
            <a:ln w="28575">
              <a:solidFill>
                <a:schemeClr val="tx1"/>
              </a:solidFill>
              <a:round/>
              <a:headEnd/>
              <a:tailEnd/>
            </a:ln>
            <a:effectLst/>
          </p:spPr>
          <p:txBody>
            <a:bodyPr wrap="none" anchor="ctr"/>
            <a:lstStyle/>
            <a:p>
              <a:endParaRPr lang="en-US"/>
            </a:p>
          </p:txBody>
        </p:sp>
        <p:sp>
          <p:nvSpPr>
            <p:cNvPr id="120901" name="Line 69"/>
            <p:cNvSpPr>
              <a:spLocks noChangeShapeType="1"/>
            </p:cNvSpPr>
            <p:nvPr/>
          </p:nvSpPr>
          <p:spPr bwMode="auto">
            <a:xfrm flipV="1">
              <a:off x="4368" y="2160"/>
              <a:ext cx="0" cy="240"/>
            </a:xfrm>
            <a:prstGeom prst="line">
              <a:avLst/>
            </a:prstGeom>
            <a:noFill/>
            <a:ln w="28575">
              <a:solidFill>
                <a:schemeClr val="tx1"/>
              </a:solidFill>
              <a:round/>
              <a:headEnd/>
              <a:tailEnd/>
            </a:ln>
            <a:effectLst/>
          </p:spPr>
          <p:txBody>
            <a:bodyPr wrap="none" anchor="ctr"/>
            <a:lstStyle/>
            <a:p>
              <a:endParaRPr lang="en-US"/>
            </a:p>
          </p:txBody>
        </p:sp>
        <p:sp>
          <p:nvSpPr>
            <p:cNvPr id="120902" name="Line 70"/>
            <p:cNvSpPr>
              <a:spLocks noChangeShapeType="1"/>
            </p:cNvSpPr>
            <p:nvPr/>
          </p:nvSpPr>
          <p:spPr bwMode="auto">
            <a:xfrm>
              <a:off x="4368" y="2400"/>
              <a:ext cx="672" cy="0"/>
            </a:xfrm>
            <a:prstGeom prst="line">
              <a:avLst/>
            </a:prstGeom>
            <a:noFill/>
            <a:ln w="28575">
              <a:solidFill>
                <a:schemeClr val="tx1"/>
              </a:solidFill>
              <a:round/>
              <a:headEnd/>
              <a:tailEnd/>
            </a:ln>
            <a:effectLst/>
          </p:spPr>
          <p:txBody>
            <a:bodyPr wrap="none" anchor="ctr"/>
            <a:lstStyle/>
            <a:p>
              <a:endParaRPr lang="en-US"/>
            </a:p>
          </p:txBody>
        </p:sp>
      </p:grpSp>
      <p:sp>
        <p:nvSpPr>
          <p:cNvPr id="120903" name="Rectangle 71"/>
          <p:cNvSpPr>
            <a:spLocks noChangeArrowheads="1"/>
          </p:cNvSpPr>
          <p:nvPr/>
        </p:nvSpPr>
        <p:spPr bwMode="auto">
          <a:xfrm>
            <a:off x="5399087" y="1866900"/>
            <a:ext cx="477838" cy="647700"/>
          </a:xfrm>
          <a:prstGeom prst="rect">
            <a:avLst/>
          </a:prstGeom>
          <a:solidFill>
            <a:srgbClr val="CC3300"/>
          </a:solidFill>
          <a:ln w="9525">
            <a:solidFill>
              <a:schemeClr val="bg1"/>
            </a:solidFill>
            <a:miter lim="800000"/>
            <a:headEnd/>
            <a:tailEnd/>
          </a:ln>
          <a:effectLst/>
        </p:spPr>
        <p:txBody>
          <a:bodyPr wrap="none" anchor="ctr"/>
          <a:lstStyle/>
          <a:p>
            <a:pPr algn="ctr"/>
            <a:endParaRPr lang="en-US" sz="1400">
              <a:latin typeface="Arial" charset="0"/>
              <a:cs typeface="Arial" charset="0"/>
            </a:endParaRPr>
          </a:p>
        </p:txBody>
      </p:sp>
    </p:spTree>
    <p:extLst>
      <p:ext uri="{BB962C8B-B14F-4D97-AF65-F5344CB8AC3E}">
        <p14:creationId xmlns:p14="http://schemas.microsoft.com/office/powerpoint/2010/main" val="3130256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856"/>
                                        </p:tgtEl>
                                        <p:attrNameLst>
                                          <p:attrName>style.visibility</p:attrName>
                                        </p:attrNameLst>
                                      </p:cBhvr>
                                      <p:to>
                                        <p:strVal val="visible"/>
                                      </p:to>
                                    </p:set>
                                    <p:animEffect transition="in" filter="wipe(left)">
                                      <p:cBhvr>
                                        <p:cTn id="7" dur="500"/>
                                        <p:tgtEl>
                                          <p:spTgt spid="12085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0903"/>
                                        </p:tgtEl>
                                        <p:attrNameLst>
                                          <p:attrName>style.visibility</p:attrName>
                                        </p:attrNameLst>
                                      </p:cBhvr>
                                      <p:to>
                                        <p:strVal val="visible"/>
                                      </p:to>
                                    </p:set>
                                  </p:childTnLst>
                                </p:cTn>
                              </p:par>
                            </p:childTnLst>
                          </p:cTn>
                        </p:par>
                        <p:par>
                          <p:cTn id="11" fill="hold">
                            <p:stCondLst>
                              <p:cond delay="500"/>
                            </p:stCondLst>
                            <p:childTnLst>
                              <p:par>
                                <p:cTn id="12" presetID="1" presetClass="exit" presetSubtype="0" fill="hold" grpId="1" nodeType="afterEffect">
                                  <p:stCondLst>
                                    <p:cond delay="500"/>
                                  </p:stCondLst>
                                  <p:childTnLst>
                                    <p:set>
                                      <p:cBhvr>
                                        <p:cTn id="13" dur="1" fill="hold">
                                          <p:stCondLst>
                                            <p:cond delay="0"/>
                                          </p:stCondLst>
                                        </p:cTn>
                                        <p:tgtEl>
                                          <p:spTgt spid="120903"/>
                                        </p:tgtEl>
                                        <p:attrNameLst>
                                          <p:attrName>style.visibility</p:attrName>
                                        </p:attrNameLst>
                                      </p:cBhvr>
                                      <p:to>
                                        <p:strVal val="hidden"/>
                                      </p:to>
                                    </p:se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20854"/>
                                        </p:tgtEl>
                                        <p:attrNameLst>
                                          <p:attrName>style.visibility</p:attrName>
                                        </p:attrNameLst>
                                      </p:cBhvr>
                                      <p:to>
                                        <p:strVal val="visible"/>
                                      </p:to>
                                    </p:set>
                                    <p:animEffect transition="in" filter="wipe(left)">
                                      <p:cBhvr>
                                        <p:cTn id="17" dur="500"/>
                                        <p:tgtEl>
                                          <p:spTgt spid="120854"/>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20880"/>
                                        </p:tgtEl>
                                        <p:attrNameLst>
                                          <p:attrName>style.visibility</p:attrName>
                                        </p:attrNameLst>
                                      </p:cBhvr>
                                      <p:to>
                                        <p:strVal val="visible"/>
                                      </p:to>
                                    </p:set>
                                    <p:animEffect transition="in" filter="wipe(left)">
                                      <p:cBhvr>
                                        <p:cTn id="21" dur="500"/>
                                        <p:tgtEl>
                                          <p:spTgt spid="120880"/>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20855"/>
                                        </p:tgtEl>
                                        <p:attrNameLst>
                                          <p:attrName>style.visibility</p:attrName>
                                        </p:attrNameLst>
                                      </p:cBhvr>
                                      <p:to>
                                        <p:strVal val="visible"/>
                                      </p:to>
                                    </p:set>
                                    <p:animEffect transition="in" filter="fade">
                                      <p:cBhvr>
                                        <p:cTn id="25" dur="500"/>
                                        <p:tgtEl>
                                          <p:spTgt spid="120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4" grpId="0" animBg="1"/>
      <p:bldP spid="120855" grpId="0" animBg="1"/>
      <p:bldP spid="120903" grpId="0" animBg="1"/>
      <p:bldP spid="12090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smtClean="0">
                <a:ea typeface="ＭＳ Ｐゴシック" pitchFamily="34" charset="-128"/>
              </a:rPr>
              <a:t>CDC Transfer Protocols</a:t>
            </a:r>
          </a:p>
        </p:txBody>
      </p:sp>
      <p:sp>
        <p:nvSpPr>
          <p:cNvPr id="112643" name="Rectangle 3"/>
          <p:cNvSpPr>
            <a:spLocks noGrp="1" noChangeArrowheads="1"/>
          </p:cNvSpPr>
          <p:nvPr>
            <p:ph idx="1"/>
          </p:nvPr>
        </p:nvSpPr>
        <p:spPr>
          <a:xfrm>
            <a:off x="0" y="1193800"/>
            <a:ext cx="12188825" cy="5035296"/>
          </a:xfrm>
        </p:spPr>
        <p:txBody>
          <a:bodyPr/>
          <a:lstStyle/>
          <a:p>
            <a:pPr>
              <a:lnSpc>
                <a:spcPct val="90000"/>
              </a:lnSpc>
            </a:pPr>
            <a:r>
              <a:rPr lang="en-US" dirty="0" smtClean="0">
                <a:ea typeface="ＭＳ Ｐゴシック" pitchFamily="34" charset="-128"/>
              </a:rPr>
              <a:t>Synchronization structures </a:t>
            </a:r>
            <a:r>
              <a:rPr lang="en-US" i="1" dirty="0" smtClean="0">
                <a:solidFill>
                  <a:srgbClr val="B9330C"/>
                </a:solidFill>
                <a:ea typeface="ＭＳ Ｐゴシック" pitchFamily="34" charset="-128"/>
              </a:rPr>
              <a:t>require</a:t>
            </a:r>
            <a:r>
              <a:rPr lang="en-US" dirty="0" smtClean="0">
                <a:ea typeface="ＭＳ Ｐゴシック" pitchFamily="34" charset="-128"/>
              </a:rPr>
              <a:t> </a:t>
            </a:r>
            <a:r>
              <a:rPr lang="en-US" dirty="0">
                <a:ea typeface="ＭＳ Ｐゴシック" pitchFamily="34" charset="-128"/>
              </a:rPr>
              <a:t>a transfer protocol</a:t>
            </a:r>
          </a:p>
          <a:p>
            <a:pPr lvl="1">
              <a:lnSpc>
                <a:spcPct val="90000"/>
              </a:lnSpc>
            </a:pPr>
            <a:r>
              <a:rPr lang="en-US" sz="2000" dirty="0">
                <a:ea typeface="ＭＳ Ｐゴシック" pitchFamily="34" charset="-128"/>
              </a:rPr>
              <a:t>Ensures data is </a:t>
            </a:r>
            <a:r>
              <a:rPr lang="en-US" sz="2000" i="1" dirty="0">
                <a:solidFill>
                  <a:srgbClr val="B9330C"/>
                </a:solidFill>
                <a:ea typeface="ＭＳ Ｐゴシック" pitchFamily="34" charset="-128"/>
              </a:rPr>
              <a:t>predictably</a:t>
            </a:r>
            <a:r>
              <a:rPr lang="en-US" sz="2000" dirty="0">
                <a:ea typeface="ＭＳ Ｐゴシック" pitchFamily="34" charset="-128"/>
              </a:rPr>
              <a:t> transferred between domains</a:t>
            </a:r>
          </a:p>
          <a:p>
            <a:pPr lvl="1">
              <a:lnSpc>
                <a:spcPct val="90000"/>
              </a:lnSpc>
            </a:pPr>
            <a:endParaRPr lang="en-US" sz="2000" dirty="0">
              <a:ea typeface="ＭＳ Ｐゴシック" pitchFamily="34" charset="-128"/>
            </a:endParaRPr>
          </a:p>
          <a:p>
            <a:pPr>
              <a:lnSpc>
                <a:spcPct val="90000"/>
              </a:lnSpc>
            </a:pPr>
            <a:r>
              <a:rPr lang="en-US" dirty="0">
                <a:ea typeface="ＭＳ Ｐゴシック" pitchFamily="34" charset="-128"/>
              </a:rPr>
              <a:t>These protocols </a:t>
            </a:r>
            <a:r>
              <a:rPr lang="en-US" i="1" dirty="0">
                <a:solidFill>
                  <a:srgbClr val="B9330C"/>
                </a:solidFill>
                <a:ea typeface="ＭＳ Ｐゴシック" pitchFamily="34" charset="-128"/>
              </a:rPr>
              <a:t>must</a:t>
            </a:r>
            <a:r>
              <a:rPr lang="en-US" dirty="0">
                <a:ea typeface="ＭＳ Ｐゴシック" pitchFamily="34" charset="-128"/>
              </a:rPr>
              <a:t> be verified</a:t>
            </a:r>
          </a:p>
          <a:p>
            <a:pPr>
              <a:lnSpc>
                <a:spcPct val="90000"/>
              </a:lnSpc>
            </a:pPr>
            <a:endParaRPr lang="en-US" dirty="0">
              <a:ea typeface="ＭＳ Ｐゴシック" pitchFamily="34" charset="-128"/>
            </a:endParaRPr>
          </a:p>
          <a:p>
            <a:pPr>
              <a:lnSpc>
                <a:spcPct val="90000"/>
              </a:lnSpc>
            </a:pPr>
            <a:r>
              <a:rPr lang="en-US" dirty="0">
                <a:ea typeface="ＭＳ Ｐゴシック" pitchFamily="34" charset="-128"/>
              </a:rPr>
              <a:t>When protocol is violated</a:t>
            </a:r>
          </a:p>
          <a:p>
            <a:pPr lvl="1">
              <a:lnSpc>
                <a:spcPct val="90000"/>
              </a:lnSpc>
            </a:pPr>
            <a:r>
              <a:rPr lang="en-US" sz="2000" dirty="0">
                <a:ea typeface="ＭＳ Ｐゴシック" pitchFamily="34" charset="-128"/>
              </a:rPr>
              <a:t>Data is lost or corrupted</a:t>
            </a:r>
          </a:p>
          <a:p>
            <a:pPr lvl="1">
              <a:lnSpc>
                <a:spcPct val="90000"/>
              </a:lnSpc>
            </a:pPr>
            <a:r>
              <a:rPr lang="en-US" sz="2000" dirty="0">
                <a:ea typeface="ＭＳ Ｐゴシック" pitchFamily="34" charset="-128"/>
              </a:rPr>
              <a:t>Metastability may occur</a:t>
            </a:r>
          </a:p>
          <a:p>
            <a:pPr lvl="1">
              <a:lnSpc>
                <a:spcPct val="90000"/>
              </a:lnSpc>
            </a:pPr>
            <a:r>
              <a:rPr lang="en-US" sz="2000" dirty="0">
                <a:ea typeface="ＭＳ Ｐゴシック" pitchFamily="34" charset="-128"/>
              </a:rPr>
              <a:t>Simulation </a:t>
            </a:r>
            <a:r>
              <a:rPr lang="en-US" sz="2000" i="1" dirty="0">
                <a:solidFill>
                  <a:srgbClr val="B9330C"/>
                </a:solidFill>
                <a:ea typeface="ＭＳ Ｐゴシック" pitchFamily="34" charset="-128"/>
              </a:rPr>
              <a:t>may not</a:t>
            </a:r>
            <a:r>
              <a:rPr lang="en-US" sz="2000" dirty="0">
                <a:ea typeface="ＭＳ Ｐゴシック" pitchFamily="34" charset="-128"/>
              </a:rPr>
              <a:t> show a failure</a:t>
            </a:r>
          </a:p>
          <a:p>
            <a:pPr lvl="1">
              <a:lnSpc>
                <a:spcPct val="90000"/>
              </a:lnSpc>
            </a:pPr>
            <a:r>
              <a:rPr lang="en-US" sz="2000" dirty="0">
                <a:ea typeface="ＭＳ Ｐゴシック" pitchFamily="34" charset="-128"/>
              </a:rPr>
              <a:t>Silicon </a:t>
            </a:r>
            <a:r>
              <a:rPr lang="en-US" sz="2000" i="1" dirty="0">
                <a:solidFill>
                  <a:srgbClr val="B91600"/>
                </a:solidFill>
                <a:ea typeface="ＭＳ Ｐゴシック" pitchFamily="34" charset="-128"/>
              </a:rPr>
              <a:t>will</a:t>
            </a:r>
            <a:r>
              <a:rPr lang="en-US" sz="2000" dirty="0">
                <a:ea typeface="ＭＳ Ｐゴシック" pitchFamily="34" charset="-128"/>
              </a:rPr>
              <a:t> eventually show a functional error</a:t>
            </a:r>
          </a:p>
        </p:txBody>
      </p:sp>
      <p:sp>
        <p:nvSpPr>
          <p:cNvPr id="3" name="Slide Number Placeholder 2"/>
          <p:cNvSpPr>
            <a:spLocks noGrp="1"/>
          </p:cNvSpPr>
          <p:nvPr>
            <p:ph type="sldNum" sz="quarter" idx="11"/>
          </p:nvPr>
        </p:nvSpPr>
        <p:spPr/>
        <p:txBody>
          <a:bodyPr/>
          <a:lstStyle/>
          <a:p>
            <a:pPr>
              <a:defRPr/>
            </a:pPr>
            <a:fld id="{B29795E3-D5CC-4819-81C7-980F3072CA98}" type="slidenum">
              <a:rPr lang="en-US" smtClean="0"/>
              <a:pPr>
                <a:defRPr/>
              </a:pPr>
              <a:t>13</a:t>
            </a:fld>
            <a:endParaRPr lang="en-US"/>
          </a:p>
        </p:txBody>
      </p:sp>
      <p:pic>
        <p:nvPicPr>
          <p:cNvPr id="112644" name="Picture 4" descr="dmux_sync"/>
          <p:cNvPicPr>
            <a:picLocks noChangeAspect="1" noChangeArrowheads="1"/>
          </p:cNvPicPr>
          <p:nvPr/>
        </p:nvPicPr>
        <p:blipFill>
          <a:blip r:embed="rId3"/>
          <a:srcRect/>
          <a:stretch>
            <a:fillRect/>
          </a:stretch>
        </p:blipFill>
        <p:spPr bwMode="auto">
          <a:xfrm>
            <a:off x="7708900" y="2378075"/>
            <a:ext cx="3795712" cy="1736725"/>
          </a:xfrm>
          <a:prstGeom prst="rect">
            <a:avLst/>
          </a:prstGeom>
          <a:noFill/>
        </p:spPr>
      </p:pic>
      <p:pic>
        <p:nvPicPr>
          <p:cNvPr id="112645" name="Picture 5" descr="adhoc_sync"/>
          <p:cNvPicPr>
            <a:picLocks noChangeAspect="1" noChangeArrowheads="1"/>
          </p:cNvPicPr>
          <p:nvPr/>
        </p:nvPicPr>
        <p:blipFill>
          <a:blip r:embed="rId4"/>
          <a:srcRect/>
          <a:stretch>
            <a:fillRect/>
          </a:stretch>
        </p:blipFill>
        <p:spPr bwMode="auto">
          <a:xfrm>
            <a:off x="7708901" y="4473575"/>
            <a:ext cx="3406775" cy="1698625"/>
          </a:xfrm>
          <a:prstGeom prst="rect">
            <a:avLst/>
          </a:prstGeom>
          <a:noFill/>
        </p:spPr>
      </p:pic>
    </p:spTree>
    <p:extLst>
      <p:ext uri="{BB962C8B-B14F-4D97-AF65-F5344CB8AC3E}">
        <p14:creationId xmlns:p14="http://schemas.microsoft.com/office/powerpoint/2010/main" val="401152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43">
                                            <p:txEl>
                                              <p:pRg st="3" end="3"/>
                                            </p:txEl>
                                          </p:spTgt>
                                        </p:tgtEl>
                                        <p:attrNameLst>
                                          <p:attrName>style.visibility</p:attrName>
                                        </p:attrNameLst>
                                      </p:cBhvr>
                                      <p:to>
                                        <p:strVal val="visible"/>
                                      </p:to>
                                    </p:set>
                                    <p:animEffect transition="in" filter="fade">
                                      <p:cBhvr>
                                        <p:cTn id="7" dur="500"/>
                                        <p:tgtEl>
                                          <p:spTgt spid="11264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643">
                                            <p:txEl>
                                              <p:pRg st="5" end="5"/>
                                            </p:txEl>
                                          </p:spTgt>
                                        </p:tgtEl>
                                        <p:attrNameLst>
                                          <p:attrName>style.visibility</p:attrName>
                                        </p:attrNameLst>
                                      </p:cBhvr>
                                      <p:to>
                                        <p:strVal val="visible"/>
                                      </p:to>
                                    </p:set>
                                    <p:animEffect transition="in" filter="fade">
                                      <p:cBhvr>
                                        <p:cTn id="12" dur="500"/>
                                        <p:tgtEl>
                                          <p:spTgt spid="11264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43">
                                            <p:txEl>
                                              <p:pRg st="6" end="6"/>
                                            </p:txEl>
                                          </p:spTgt>
                                        </p:tgtEl>
                                        <p:attrNameLst>
                                          <p:attrName>style.visibility</p:attrName>
                                        </p:attrNameLst>
                                      </p:cBhvr>
                                      <p:to>
                                        <p:strVal val="visible"/>
                                      </p:to>
                                    </p:set>
                                    <p:animEffect transition="in" filter="fade">
                                      <p:cBhvr>
                                        <p:cTn id="17" dur="500"/>
                                        <p:tgtEl>
                                          <p:spTgt spid="11264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643">
                                            <p:txEl>
                                              <p:pRg st="7" end="7"/>
                                            </p:txEl>
                                          </p:spTgt>
                                        </p:tgtEl>
                                        <p:attrNameLst>
                                          <p:attrName>style.visibility</p:attrName>
                                        </p:attrNameLst>
                                      </p:cBhvr>
                                      <p:to>
                                        <p:strVal val="visible"/>
                                      </p:to>
                                    </p:set>
                                    <p:animEffect transition="in" filter="fade">
                                      <p:cBhvr>
                                        <p:cTn id="22" dur="500"/>
                                        <p:tgtEl>
                                          <p:spTgt spid="112643">
                                            <p:txEl>
                                              <p:pRg st="7" end="7"/>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12643">
                                            <p:txEl>
                                              <p:pRg st="8" end="8"/>
                                            </p:txEl>
                                          </p:spTgt>
                                        </p:tgtEl>
                                        <p:attrNameLst>
                                          <p:attrName>style.visibility</p:attrName>
                                        </p:attrNameLst>
                                      </p:cBhvr>
                                      <p:to>
                                        <p:strVal val="visible"/>
                                      </p:to>
                                    </p:set>
                                    <p:animEffect transition="in" filter="fade">
                                      <p:cBhvr>
                                        <p:cTn id="26" dur="500"/>
                                        <p:tgtEl>
                                          <p:spTgt spid="112643">
                                            <p:txEl>
                                              <p:pRg st="8" end="8"/>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12643">
                                            <p:txEl>
                                              <p:pRg st="9" end="9"/>
                                            </p:txEl>
                                          </p:spTgt>
                                        </p:tgtEl>
                                        <p:attrNameLst>
                                          <p:attrName>style.visibility</p:attrName>
                                        </p:attrNameLst>
                                      </p:cBhvr>
                                      <p:to>
                                        <p:strVal val="visible"/>
                                      </p:to>
                                    </p:set>
                                    <p:animEffect transition="in" filter="fade">
                                      <p:cBhvr>
                                        <p:cTn id="30" dur="500"/>
                                        <p:tgtEl>
                                          <p:spTgt spid="1126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Metastability</a:t>
            </a:r>
            <a:r>
              <a:rPr lang="en-CA" dirty="0"/>
              <a:t> </a:t>
            </a:r>
            <a:r>
              <a:rPr lang="en-CA" dirty="0" smtClean="0"/>
              <a:t>Is Not Detected by RTL Simulation</a:t>
            </a:r>
            <a:endParaRPr lang="en-CA" dirty="0"/>
          </a:p>
        </p:txBody>
      </p:sp>
      <p:sp>
        <p:nvSpPr>
          <p:cNvPr id="5" name="TextBox 4"/>
          <p:cNvSpPr txBox="1"/>
          <p:nvPr/>
        </p:nvSpPr>
        <p:spPr>
          <a:xfrm>
            <a:off x="7542212" y="6200171"/>
            <a:ext cx="3650280" cy="215444"/>
          </a:xfrm>
          <a:prstGeom prst="rect">
            <a:avLst/>
          </a:prstGeom>
          <a:noFill/>
        </p:spPr>
        <p:txBody>
          <a:bodyPr wrap="square" rtlCol="0">
            <a:spAutoFit/>
          </a:bodyPr>
          <a:lstStyle/>
          <a:p>
            <a:r>
              <a:rPr lang="en-CA" sz="800" dirty="0">
                <a:solidFill>
                  <a:srgbClr val="333333"/>
                </a:solidFill>
              </a:rPr>
              <a:t>Image source: http://www.fpga-faq.com/Images/meta_pic_1.jpg</a:t>
            </a:r>
          </a:p>
        </p:txBody>
      </p:sp>
      <p:graphicFrame>
        <p:nvGraphicFramePr>
          <p:cNvPr id="7" name="Content Placeholder 5"/>
          <p:cNvGraphicFramePr>
            <a:graphicFrameLocks noGrp="1"/>
          </p:cNvGraphicFramePr>
          <p:nvPr>
            <p:ph idx="1"/>
            <p:extLst>
              <p:ext uri="{D42A27DB-BD31-4B8C-83A1-F6EECF244321}">
                <p14:modId xmlns:p14="http://schemas.microsoft.com/office/powerpoint/2010/main" val="853895746"/>
              </p:ext>
            </p:extLst>
          </p:nvPr>
        </p:nvGraphicFramePr>
        <p:xfrm>
          <a:off x="1201130" y="1600200"/>
          <a:ext cx="9786565" cy="4111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4"/>
          <p:cNvSpPr>
            <a:spLocks noGrp="1"/>
          </p:cNvSpPr>
          <p:nvPr>
            <p:ph type="sldNum" sz="quarter" idx="11"/>
          </p:nvPr>
        </p:nvSpPr>
        <p:spPr>
          <a:xfrm>
            <a:off x="0" y="6627283"/>
            <a:ext cx="512064" cy="228600"/>
          </a:xfrm>
        </p:spPr>
        <p:txBody>
          <a:bodyPr/>
          <a:lstStyle/>
          <a:p>
            <a:r>
              <a:rPr lang="en-US" dirty="0" smtClean="0"/>
              <a:t>10</a:t>
            </a:r>
            <a:endParaRPr lang="en-US" dirty="0"/>
          </a:p>
        </p:txBody>
      </p:sp>
    </p:spTree>
    <p:extLst>
      <p:ext uri="{BB962C8B-B14F-4D97-AF65-F5344CB8AC3E}">
        <p14:creationId xmlns:p14="http://schemas.microsoft.com/office/powerpoint/2010/main" val="249460938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5362"/>
          <p:cNvSpPr>
            <a:spLocks noGrp="1" noChangeArrowheads="1"/>
          </p:cNvSpPr>
          <p:nvPr>
            <p:ph type="title"/>
          </p:nvPr>
        </p:nvSpPr>
        <p:spPr>
          <a:xfrm>
            <a:off x="512064" y="-1"/>
            <a:ext cx="11676761" cy="1131329"/>
          </a:xfrm>
        </p:spPr>
        <p:txBody>
          <a:bodyPr vert="horz" wrap="square" lIns="91440" tIns="60947" rIns="91440" bIns="60947" numCol="1" anchor="ctr" anchorCtr="0" compatLnSpc="1">
            <a:prstTxWarp prst="textNoShape">
              <a:avLst/>
            </a:prstTxWarp>
          </a:bodyPr>
          <a:lstStyle/>
          <a:p>
            <a:r>
              <a:rPr lang="en-US" dirty="0" smtClean="0">
                <a:ea typeface="ＭＳ Ｐゴシック" pitchFamily="34" charset="-128"/>
              </a:rPr>
              <a:t>CDC Paths Cause Metastability</a:t>
            </a:r>
          </a:p>
        </p:txBody>
      </p:sp>
      <p:sp>
        <p:nvSpPr>
          <p:cNvPr id="15362" name="Text Placeholder 15361"/>
          <p:cNvSpPr>
            <a:spLocks noGrp="1" noChangeArrowheads="1"/>
          </p:cNvSpPr>
          <p:nvPr>
            <p:ph idx="1"/>
          </p:nvPr>
        </p:nvSpPr>
        <p:spPr>
          <a:xfrm>
            <a:off x="684212" y="1193800"/>
            <a:ext cx="11504613" cy="5035296"/>
          </a:xfrm>
        </p:spPr>
        <p:txBody>
          <a:bodyPr vert="horz" wrap="square" lIns="91440" tIns="60947" rIns="91440" bIns="60947" numCol="1" anchor="t" anchorCtr="0" compatLnSpc="1">
            <a:prstTxWarp prst="textNoShape">
              <a:avLst/>
            </a:prstTxWarp>
          </a:bodyPr>
          <a:lstStyle/>
          <a:p>
            <a:r>
              <a:rPr lang="en-US" sz="2200" dirty="0">
                <a:ea typeface="ＭＳ Ｐゴシック" pitchFamily="34" charset="-128"/>
              </a:rPr>
              <a:t>When a CDC signal changes values between the setup or hold time of a receiving domain’s register</a:t>
            </a:r>
          </a:p>
          <a:p>
            <a:r>
              <a:rPr lang="en-US" sz="2200" dirty="0">
                <a:ea typeface="ＭＳ Ｐゴシック" pitchFamily="34" charset="-128"/>
              </a:rPr>
              <a:t>Receiving register becomes </a:t>
            </a:r>
            <a:r>
              <a:rPr lang="en-US" sz="2200" i="1" dirty="0">
                <a:ea typeface="ＭＳ Ｐゴシック" pitchFamily="34" charset="-128"/>
              </a:rPr>
              <a:t>metastable</a:t>
            </a:r>
          </a:p>
          <a:p>
            <a:pPr lvl="1"/>
            <a:r>
              <a:rPr lang="en-US" dirty="0" smtClean="0">
                <a:ea typeface="ＭＳ Ｐゴシック" pitchFamily="34" charset="-128"/>
              </a:rPr>
              <a:t>Settles to a random value, after unknown amount of time</a:t>
            </a:r>
          </a:p>
          <a:p>
            <a:pPr lvl="1">
              <a:buFontTx/>
              <a:buChar char="—"/>
            </a:pPr>
            <a:endParaRPr lang="en-US" dirty="0" smtClean="0">
              <a:ea typeface="ＭＳ Ｐゴシック" pitchFamily="34" charset="-128"/>
            </a:endParaRPr>
          </a:p>
          <a:p>
            <a:pPr lvl="1">
              <a:buFontTx/>
              <a:buChar char="—"/>
            </a:pPr>
            <a:endParaRPr lang="en-US" dirty="0" smtClean="0">
              <a:ea typeface="ＭＳ Ｐゴシック" pitchFamily="34" charset="-128"/>
            </a:endParaRPr>
          </a:p>
          <a:p>
            <a:pPr lvl="1">
              <a:buFontTx/>
              <a:buChar char="—"/>
            </a:pPr>
            <a:endParaRPr lang="en-US" dirty="0" smtClean="0">
              <a:ea typeface="ＭＳ Ｐゴシック" pitchFamily="34" charset="-128"/>
            </a:endParaRPr>
          </a:p>
          <a:p>
            <a:pPr lvl="1">
              <a:buFontTx/>
              <a:buChar char="—"/>
            </a:pPr>
            <a:endParaRPr lang="en-US" dirty="0" smtClean="0">
              <a:ea typeface="ＭＳ Ｐゴシック" pitchFamily="34" charset="-128"/>
            </a:endParaRPr>
          </a:p>
          <a:p>
            <a:pPr marL="379412" lvl="1" indent="0">
              <a:buNone/>
            </a:pPr>
            <a:endParaRPr lang="en-US" dirty="0" smtClean="0">
              <a:ea typeface="ＭＳ Ｐゴシック" pitchFamily="34" charset="-128"/>
            </a:endParaRPr>
          </a:p>
          <a:p>
            <a:pPr lvl="1">
              <a:buFontTx/>
              <a:buChar char="—"/>
            </a:pPr>
            <a:endParaRPr lang="en-US" dirty="0" smtClean="0">
              <a:ea typeface="ＭＳ Ｐゴシック" pitchFamily="34" charset="-128"/>
            </a:endParaRPr>
          </a:p>
          <a:p>
            <a:pPr>
              <a:buFontTx/>
              <a:buChar char="—"/>
            </a:pPr>
            <a:endParaRPr lang="en-US" sz="2200" dirty="0">
              <a:ea typeface="ＭＳ Ｐゴシック" pitchFamily="34" charset="-128"/>
            </a:endParaRPr>
          </a:p>
          <a:p>
            <a:pPr>
              <a:buFontTx/>
              <a:buChar char="—"/>
            </a:pPr>
            <a:r>
              <a:rPr lang="en-US" sz="2200" dirty="0">
                <a:ea typeface="ＭＳ Ｐゴシック" pitchFamily="34" charset="-128"/>
              </a:rPr>
              <a:t>Happens even with proper synchronization &amp; protocols</a:t>
            </a:r>
          </a:p>
          <a:p>
            <a:pPr>
              <a:buFontTx/>
              <a:buChar char="—"/>
            </a:pPr>
            <a:r>
              <a:rPr lang="en-US" sz="2200" dirty="0">
                <a:ea typeface="ＭＳ Ｐゴシック" pitchFamily="34" charset="-128"/>
              </a:rPr>
              <a:t>Can cause significant functional problems in the design</a:t>
            </a:r>
          </a:p>
        </p:txBody>
      </p:sp>
      <p:sp>
        <p:nvSpPr>
          <p:cNvPr id="3" name="Slide Number Placeholder 2"/>
          <p:cNvSpPr>
            <a:spLocks noGrp="1"/>
          </p:cNvSpPr>
          <p:nvPr>
            <p:ph type="sldNum" sz="quarter" idx="11"/>
          </p:nvPr>
        </p:nvSpPr>
        <p:spPr>
          <a:prstGeom prst="rect">
            <a:avLst/>
          </a:prstGeom>
        </p:spPr>
        <p:txBody>
          <a:bodyPr/>
          <a:lstStyle/>
          <a:p>
            <a:pPr>
              <a:defRPr/>
            </a:pPr>
            <a:fld id="{D54F8F60-48AB-4389-BFB5-0492C69C8FBC}" type="slidenum">
              <a:rPr lang="en-US" smtClean="0"/>
              <a:pPr>
                <a:defRPr/>
              </a:pPr>
              <a:t>15</a:t>
            </a:fld>
            <a:endParaRPr lang="en-US"/>
          </a:p>
        </p:txBody>
      </p:sp>
      <p:grpSp>
        <p:nvGrpSpPr>
          <p:cNvPr id="4" name="Group 3"/>
          <p:cNvGrpSpPr/>
          <p:nvPr/>
        </p:nvGrpSpPr>
        <p:grpSpPr>
          <a:xfrm>
            <a:off x="2436812" y="2860675"/>
            <a:ext cx="4572000" cy="2419351"/>
            <a:chOff x="3811587" y="2860675"/>
            <a:chExt cx="4572000" cy="2419351"/>
          </a:xfrm>
        </p:grpSpPr>
        <p:sp>
          <p:nvSpPr>
            <p:cNvPr id="102404" name="Rectangle 4"/>
            <p:cNvSpPr>
              <a:spLocks noChangeArrowheads="1"/>
            </p:cNvSpPr>
            <p:nvPr/>
          </p:nvSpPr>
          <p:spPr bwMode="auto">
            <a:xfrm>
              <a:off x="3811587" y="2860675"/>
              <a:ext cx="4572000" cy="2357438"/>
            </a:xfrm>
            <a:prstGeom prst="rect">
              <a:avLst/>
            </a:prstGeom>
            <a:solidFill>
              <a:srgbClr val="71A441"/>
            </a:solidFill>
            <a:ln w="9525">
              <a:noFill/>
              <a:miter lim="800000"/>
              <a:headEnd/>
              <a:tailEnd/>
            </a:ln>
            <a:effectLst/>
          </p:spPr>
          <p:txBody>
            <a:bodyPr wrap="none" anchor="ctr"/>
            <a:lstStyle/>
            <a:p>
              <a:endParaRPr lang="en-US"/>
            </a:p>
          </p:txBody>
        </p:sp>
        <p:sp>
          <p:nvSpPr>
            <p:cNvPr id="102405" name="Line 5"/>
            <p:cNvSpPr>
              <a:spLocks noChangeShapeType="1"/>
            </p:cNvSpPr>
            <p:nvPr/>
          </p:nvSpPr>
          <p:spPr bwMode="auto">
            <a:xfrm>
              <a:off x="6311900" y="3195638"/>
              <a:ext cx="0" cy="1143000"/>
            </a:xfrm>
            <a:prstGeom prst="line">
              <a:avLst/>
            </a:prstGeom>
            <a:noFill/>
            <a:ln w="12700">
              <a:solidFill>
                <a:schemeClr val="bg1"/>
              </a:solidFill>
              <a:prstDash val="sysDot"/>
              <a:miter lim="800000"/>
              <a:headEnd/>
              <a:tailEnd/>
            </a:ln>
            <a:effectLst/>
          </p:spPr>
          <p:txBody>
            <a:bodyPr wrap="none"/>
            <a:lstStyle/>
            <a:p>
              <a:endParaRPr lang="en-US"/>
            </a:p>
          </p:txBody>
        </p:sp>
        <p:grpSp>
          <p:nvGrpSpPr>
            <p:cNvPr id="102406" name="Group 6"/>
            <p:cNvGrpSpPr>
              <a:grpSpLocks/>
            </p:cNvGrpSpPr>
            <p:nvPr/>
          </p:nvGrpSpPr>
          <p:grpSpPr bwMode="auto">
            <a:xfrm>
              <a:off x="5440363" y="3295650"/>
              <a:ext cx="2614613" cy="342900"/>
              <a:chOff x="1518" y="2188"/>
              <a:chExt cx="1647" cy="216"/>
            </a:xfrm>
          </p:grpSpPr>
          <p:sp>
            <p:nvSpPr>
              <p:cNvPr id="102407" name="Freeform 7"/>
              <p:cNvSpPr>
                <a:spLocks/>
              </p:cNvSpPr>
              <p:nvPr/>
            </p:nvSpPr>
            <p:spPr bwMode="auto">
              <a:xfrm>
                <a:off x="2067" y="2188"/>
                <a:ext cx="549" cy="216"/>
              </a:xfrm>
              <a:custGeom>
                <a:avLst/>
                <a:gdLst/>
                <a:ahLst/>
                <a:cxnLst>
                  <a:cxn ang="0">
                    <a:pos x="0" y="216"/>
                  </a:cxn>
                  <a:cxn ang="0">
                    <a:pos x="0" y="0"/>
                  </a:cxn>
                  <a:cxn ang="0">
                    <a:pos x="216" y="0"/>
                  </a:cxn>
                  <a:cxn ang="0">
                    <a:pos x="216" y="216"/>
                  </a:cxn>
                  <a:cxn ang="0">
                    <a:pos x="432" y="216"/>
                  </a:cxn>
                </a:cxnLst>
                <a:rect l="0" t="0" r="r" b="b"/>
                <a:pathLst>
                  <a:path w="432" h="216">
                    <a:moveTo>
                      <a:pt x="0" y="216"/>
                    </a:moveTo>
                    <a:lnTo>
                      <a:pt x="0" y="0"/>
                    </a:lnTo>
                    <a:lnTo>
                      <a:pt x="216" y="0"/>
                    </a:lnTo>
                    <a:lnTo>
                      <a:pt x="216" y="216"/>
                    </a:lnTo>
                    <a:lnTo>
                      <a:pt x="432" y="216"/>
                    </a:lnTo>
                  </a:path>
                </a:pathLst>
              </a:custGeom>
              <a:noFill/>
              <a:ln w="28575" cap="flat" cmpd="sng">
                <a:solidFill>
                  <a:schemeClr val="bg1"/>
                </a:solidFill>
                <a:prstDash val="solid"/>
                <a:miter lim="800000"/>
                <a:headEnd type="none" w="med" len="med"/>
                <a:tailEnd type="none" w="med" len="med"/>
              </a:ln>
              <a:effectLst/>
            </p:spPr>
            <p:txBody>
              <a:bodyPr wrap="none"/>
              <a:lstStyle/>
              <a:p>
                <a:endParaRPr lang="en-US"/>
              </a:p>
            </p:txBody>
          </p:sp>
          <p:sp>
            <p:nvSpPr>
              <p:cNvPr id="102408" name="Freeform 8"/>
              <p:cNvSpPr>
                <a:spLocks/>
              </p:cNvSpPr>
              <p:nvPr/>
            </p:nvSpPr>
            <p:spPr bwMode="auto">
              <a:xfrm>
                <a:off x="2616" y="2188"/>
                <a:ext cx="549" cy="216"/>
              </a:xfrm>
              <a:custGeom>
                <a:avLst/>
                <a:gdLst/>
                <a:ahLst/>
                <a:cxnLst>
                  <a:cxn ang="0">
                    <a:pos x="0" y="216"/>
                  </a:cxn>
                  <a:cxn ang="0">
                    <a:pos x="0" y="0"/>
                  </a:cxn>
                  <a:cxn ang="0">
                    <a:pos x="216" y="0"/>
                  </a:cxn>
                  <a:cxn ang="0">
                    <a:pos x="216" y="216"/>
                  </a:cxn>
                  <a:cxn ang="0">
                    <a:pos x="432" y="216"/>
                  </a:cxn>
                </a:cxnLst>
                <a:rect l="0" t="0" r="r" b="b"/>
                <a:pathLst>
                  <a:path w="432" h="216">
                    <a:moveTo>
                      <a:pt x="0" y="216"/>
                    </a:moveTo>
                    <a:lnTo>
                      <a:pt x="0" y="0"/>
                    </a:lnTo>
                    <a:lnTo>
                      <a:pt x="216" y="0"/>
                    </a:lnTo>
                    <a:lnTo>
                      <a:pt x="216" y="216"/>
                    </a:lnTo>
                    <a:lnTo>
                      <a:pt x="432" y="216"/>
                    </a:lnTo>
                  </a:path>
                </a:pathLst>
              </a:custGeom>
              <a:noFill/>
              <a:ln w="28575" cap="flat" cmpd="sng">
                <a:solidFill>
                  <a:schemeClr val="bg1"/>
                </a:solidFill>
                <a:prstDash val="solid"/>
                <a:miter lim="800000"/>
                <a:headEnd type="none" w="med" len="med"/>
                <a:tailEnd type="none" w="med" len="med"/>
              </a:ln>
              <a:effectLst/>
            </p:spPr>
            <p:txBody>
              <a:bodyPr wrap="none"/>
              <a:lstStyle/>
              <a:p>
                <a:endParaRPr lang="en-US"/>
              </a:p>
            </p:txBody>
          </p:sp>
          <p:sp>
            <p:nvSpPr>
              <p:cNvPr id="102409" name="Freeform 9"/>
              <p:cNvSpPr>
                <a:spLocks/>
              </p:cNvSpPr>
              <p:nvPr/>
            </p:nvSpPr>
            <p:spPr bwMode="auto">
              <a:xfrm>
                <a:off x="1518" y="2188"/>
                <a:ext cx="549" cy="216"/>
              </a:xfrm>
              <a:custGeom>
                <a:avLst/>
                <a:gdLst/>
                <a:ahLst/>
                <a:cxnLst>
                  <a:cxn ang="0">
                    <a:pos x="0" y="216"/>
                  </a:cxn>
                  <a:cxn ang="0">
                    <a:pos x="0" y="0"/>
                  </a:cxn>
                  <a:cxn ang="0">
                    <a:pos x="216" y="0"/>
                  </a:cxn>
                  <a:cxn ang="0">
                    <a:pos x="216" y="216"/>
                  </a:cxn>
                  <a:cxn ang="0">
                    <a:pos x="432" y="216"/>
                  </a:cxn>
                </a:cxnLst>
                <a:rect l="0" t="0" r="r" b="b"/>
                <a:pathLst>
                  <a:path w="432" h="216">
                    <a:moveTo>
                      <a:pt x="0" y="216"/>
                    </a:moveTo>
                    <a:lnTo>
                      <a:pt x="0" y="0"/>
                    </a:lnTo>
                    <a:lnTo>
                      <a:pt x="216" y="0"/>
                    </a:lnTo>
                    <a:lnTo>
                      <a:pt x="216" y="216"/>
                    </a:lnTo>
                    <a:lnTo>
                      <a:pt x="432" y="216"/>
                    </a:lnTo>
                  </a:path>
                </a:pathLst>
              </a:custGeom>
              <a:noFill/>
              <a:ln w="28575" cap="flat" cmpd="sng">
                <a:solidFill>
                  <a:schemeClr val="bg1"/>
                </a:solidFill>
                <a:prstDash val="solid"/>
                <a:miter lim="800000"/>
                <a:headEnd type="none" w="med" len="med"/>
                <a:tailEnd type="none" w="med" len="med"/>
              </a:ln>
              <a:effectLst/>
            </p:spPr>
            <p:txBody>
              <a:bodyPr wrap="none"/>
              <a:lstStyle/>
              <a:p>
                <a:endParaRPr lang="en-US"/>
              </a:p>
            </p:txBody>
          </p:sp>
        </p:grpSp>
        <p:sp>
          <p:nvSpPr>
            <p:cNvPr id="102410" name="Text Box 10"/>
            <p:cNvSpPr txBox="1">
              <a:spLocks noChangeArrowheads="1"/>
            </p:cNvSpPr>
            <p:nvPr/>
          </p:nvSpPr>
          <p:spPr bwMode="auto">
            <a:xfrm>
              <a:off x="4605338" y="3289300"/>
              <a:ext cx="796925" cy="336550"/>
            </a:xfrm>
            <a:prstGeom prst="rect">
              <a:avLst/>
            </a:prstGeom>
            <a:noFill/>
            <a:ln w="12700">
              <a:noFill/>
              <a:miter lim="800000"/>
              <a:headEnd/>
              <a:tailEnd/>
            </a:ln>
            <a:effectLst/>
          </p:spPr>
          <p:txBody>
            <a:bodyPr wrap="none">
              <a:spAutoFit/>
            </a:bodyPr>
            <a:lstStyle/>
            <a:p>
              <a:r>
                <a:rPr lang="en-US" sz="1600" b="1">
                  <a:solidFill>
                    <a:schemeClr val="bg1"/>
                  </a:solidFill>
                  <a:latin typeface="Verdana" pitchFamily="34" charset="0"/>
                  <a:cs typeface="Arial" charset="0"/>
                </a:rPr>
                <a:t>Clock</a:t>
              </a:r>
            </a:p>
          </p:txBody>
        </p:sp>
        <p:sp>
          <p:nvSpPr>
            <p:cNvPr id="102411" name="Text Box 11"/>
            <p:cNvSpPr txBox="1">
              <a:spLocks noChangeArrowheads="1"/>
            </p:cNvSpPr>
            <p:nvPr/>
          </p:nvSpPr>
          <p:spPr bwMode="auto">
            <a:xfrm>
              <a:off x="5049838" y="3898900"/>
              <a:ext cx="352425" cy="336550"/>
            </a:xfrm>
            <a:prstGeom prst="rect">
              <a:avLst/>
            </a:prstGeom>
            <a:noFill/>
            <a:ln w="12700">
              <a:noFill/>
              <a:miter lim="800000"/>
              <a:headEnd/>
              <a:tailEnd/>
            </a:ln>
            <a:effectLst/>
          </p:spPr>
          <p:txBody>
            <a:bodyPr wrap="none">
              <a:spAutoFit/>
            </a:bodyPr>
            <a:lstStyle/>
            <a:p>
              <a:r>
                <a:rPr lang="en-US" sz="1600" b="1">
                  <a:solidFill>
                    <a:schemeClr val="bg1"/>
                  </a:solidFill>
                  <a:latin typeface="Verdana" pitchFamily="34" charset="0"/>
                  <a:cs typeface="Arial" charset="0"/>
                </a:rPr>
                <a:t>D</a:t>
              </a:r>
            </a:p>
          </p:txBody>
        </p:sp>
        <p:sp>
          <p:nvSpPr>
            <p:cNvPr id="102412" name="Text Box 12"/>
            <p:cNvSpPr txBox="1">
              <a:spLocks noChangeArrowheads="1"/>
            </p:cNvSpPr>
            <p:nvPr/>
          </p:nvSpPr>
          <p:spPr bwMode="auto">
            <a:xfrm>
              <a:off x="3852862" y="4440238"/>
              <a:ext cx="1549400" cy="336550"/>
            </a:xfrm>
            <a:prstGeom prst="rect">
              <a:avLst/>
            </a:prstGeom>
            <a:noFill/>
            <a:ln w="12700">
              <a:noFill/>
              <a:miter lim="800000"/>
              <a:headEnd/>
              <a:tailEnd/>
            </a:ln>
            <a:effectLst/>
          </p:spPr>
          <p:txBody>
            <a:bodyPr wrap="none">
              <a:spAutoFit/>
            </a:bodyPr>
            <a:lstStyle/>
            <a:p>
              <a:r>
                <a:rPr lang="en-US" sz="1600" b="1">
                  <a:solidFill>
                    <a:schemeClr val="bg1"/>
                  </a:solidFill>
                  <a:latin typeface="Verdana" pitchFamily="34" charset="0"/>
                  <a:cs typeface="Arial" charset="0"/>
                </a:rPr>
                <a:t>Hardware Q</a:t>
              </a:r>
            </a:p>
          </p:txBody>
        </p:sp>
        <p:sp>
          <p:nvSpPr>
            <p:cNvPr id="102413" name="Line 13"/>
            <p:cNvSpPr>
              <a:spLocks noChangeShapeType="1"/>
            </p:cNvSpPr>
            <p:nvPr/>
          </p:nvSpPr>
          <p:spPr bwMode="auto">
            <a:xfrm>
              <a:off x="7132637" y="2932113"/>
              <a:ext cx="0" cy="2138362"/>
            </a:xfrm>
            <a:prstGeom prst="line">
              <a:avLst/>
            </a:prstGeom>
            <a:noFill/>
            <a:ln w="9525">
              <a:solidFill>
                <a:schemeClr val="bg1"/>
              </a:solidFill>
              <a:round/>
              <a:headEnd/>
              <a:tailEnd/>
            </a:ln>
            <a:effectLst/>
          </p:spPr>
          <p:txBody>
            <a:bodyPr/>
            <a:lstStyle/>
            <a:p>
              <a:endParaRPr lang="en-US"/>
            </a:p>
          </p:txBody>
        </p:sp>
        <p:sp>
          <p:nvSpPr>
            <p:cNvPr id="102414" name="Text Box 14"/>
            <p:cNvSpPr txBox="1">
              <a:spLocks noChangeArrowheads="1"/>
            </p:cNvSpPr>
            <p:nvPr/>
          </p:nvSpPr>
          <p:spPr bwMode="auto">
            <a:xfrm>
              <a:off x="6632576" y="5035551"/>
              <a:ext cx="1087437" cy="244475"/>
            </a:xfrm>
            <a:prstGeom prst="rect">
              <a:avLst/>
            </a:prstGeom>
            <a:noFill/>
            <a:ln w="9525">
              <a:noFill/>
              <a:miter lim="800000"/>
              <a:headEnd/>
              <a:tailEnd/>
            </a:ln>
            <a:effectLst/>
          </p:spPr>
          <p:txBody>
            <a:bodyPr wrap="none">
              <a:spAutoFit/>
            </a:bodyPr>
            <a:lstStyle/>
            <a:p>
              <a:pPr eaLnBrk="0" hangingPunct="0"/>
              <a:r>
                <a:rPr lang="en-US" sz="1000">
                  <a:solidFill>
                    <a:schemeClr val="bg1"/>
                  </a:solidFill>
                  <a:latin typeface="Verdana" pitchFamily="34" charset="0"/>
                </a:rPr>
                <a:t>Data Sampled</a:t>
              </a:r>
            </a:p>
          </p:txBody>
        </p:sp>
        <p:grpSp>
          <p:nvGrpSpPr>
            <p:cNvPr id="102415" name="Group 15"/>
            <p:cNvGrpSpPr>
              <a:grpSpLocks/>
            </p:cNvGrpSpPr>
            <p:nvPr/>
          </p:nvGrpSpPr>
          <p:grpSpPr bwMode="auto">
            <a:xfrm>
              <a:off x="5416550" y="3881438"/>
              <a:ext cx="2667000" cy="342900"/>
              <a:chOff x="792" y="3087"/>
              <a:chExt cx="1368" cy="216"/>
            </a:xfrm>
          </p:grpSpPr>
          <p:sp>
            <p:nvSpPr>
              <p:cNvPr id="102416" name="Freeform 16"/>
              <p:cNvSpPr>
                <a:spLocks/>
              </p:cNvSpPr>
              <p:nvPr/>
            </p:nvSpPr>
            <p:spPr bwMode="auto">
              <a:xfrm>
                <a:off x="1080" y="3087"/>
                <a:ext cx="1080" cy="216"/>
              </a:xfrm>
              <a:custGeom>
                <a:avLst/>
                <a:gdLst/>
                <a:ahLst/>
                <a:cxnLst>
                  <a:cxn ang="0">
                    <a:pos x="0" y="216"/>
                  </a:cxn>
                  <a:cxn ang="0">
                    <a:pos x="144" y="216"/>
                  </a:cxn>
                  <a:cxn ang="0">
                    <a:pos x="144" y="0"/>
                  </a:cxn>
                  <a:cxn ang="0">
                    <a:pos x="1080" y="0"/>
                  </a:cxn>
                </a:cxnLst>
                <a:rect l="0" t="0" r="r" b="b"/>
                <a:pathLst>
                  <a:path w="1080" h="216">
                    <a:moveTo>
                      <a:pt x="0" y="216"/>
                    </a:moveTo>
                    <a:lnTo>
                      <a:pt x="144" y="216"/>
                    </a:lnTo>
                    <a:lnTo>
                      <a:pt x="144" y="0"/>
                    </a:lnTo>
                    <a:lnTo>
                      <a:pt x="1080" y="0"/>
                    </a:lnTo>
                  </a:path>
                </a:pathLst>
              </a:custGeom>
              <a:noFill/>
              <a:ln w="28575" cap="flat" cmpd="sng">
                <a:solidFill>
                  <a:schemeClr val="bg1"/>
                </a:solidFill>
                <a:prstDash val="solid"/>
                <a:miter lim="800000"/>
                <a:headEnd type="none" w="med" len="med"/>
                <a:tailEnd type="none" w="med" len="med"/>
              </a:ln>
              <a:effectLst/>
            </p:spPr>
            <p:txBody>
              <a:bodyPr wrap="none"/>
              <a:lstStyle/>
              <a:p>
                <a:endParaRPr lang="en-US"/>
              </a:p>
            </p:txBody>
          </p:sp>
          <p:sp>
            <p:nvSpPr>
              <p:cNvPr id="102417" name="Line 17"/>
              <p:cNvSpPr>
                <a:spLocks noChangeShapeType="1"/>
              </p:cNvSpPr>
              <p:nvPr/>
            </p:nvSpPr>
            <p:spPr bwMode="auto">
              <a:xfrm flipH="1">
                <a:off x="792" y="3303"/>
                <a:ext cx="288" cy="0"/>
              </a:xfrm>
              <a:prstGeom prst="line">
                <a:avLst/>
              </a:prstGeom>
              <a:noFill/>
              <a:ln w="28575">
                <a:solidFill>
                  <a:schemeClr val="bg1"/>
                </a:solidFill>
                <a:miter lim="800000"/>
                <a:headEnd/>
                <a:tailEnd/>
              </a:ln>
              <a:effectLst/>
            </p:spPr>
            <p:txBody>
              <a:bodyPr wrap="none"/>
              <a:lstStyle/>
              <a:p>
                <a:endParaRPr lang="en-US"/>
              </a:p>
            </p:txBody>
          </p:sp>
        </p:grpSp>
        <p:grpSp>
          <p:nvGrpSpPr>
            <p:cNvPr id="102418" name="Group 18"/>
            <p:cNvGrpSpPr>
              <a:grpSpLocks/>
            </p:cNvGrpSpPr>
            <p:nvPr/>
          </p:nvGrpSpPr>
          <p:grpSpPr bwMode="auto">
            <a:xfrm>
              <a:off x="5484813" y="4440238"/>
              <a:ext cx="2646363" cy="304800"/>
              <a:chOff x="2311" y="2496"/>
              <a:chExt cx="1667" cy="192"/>
            </a:xfrm>
          </p:grpSpPr>
          <p:sp>
            <p:nvSpPr>
              <p:cNvPr id="102419" name="Line 19"/>
              <p:cNvSpPr>
                <a:spLocks noChangeShapeType="1"/>
              </p:cNvSpPr>
              <p:nvPr/>
            </p:nvSpPr>
            <p:spPr bwMode="auto">
              <a:xfrm flipH="1">
                <a:off x="2311" y="2688"/>
                <a:ext cx="659" cy="0"/>
              </a:xfrm>
              <a:prstGeom prst="line">
                <a:avLst/>
              </a:prstGeom>
              <a:noFill/>
              <a:ln w="28575">
                <a:solidFill>
                  <a:schemeClr val="bg1"/>
                </a:solidFill>
                <a:miter lim="800000"/>
                <a:headEnd/>
                <a:tailEnd/>
              </a:ln>
              <a:effectLst/>
            </p:spPr>
            <p:txBody>
              <a:bodyPr wrap="none"/>
              <a:lstStyle/>
              <a:p>
                <a:endParaRPr lang="en-US"/>
              </a:p>
            </p:txBody>
          </p:sp>
          <p:sp>
            <p:nvSpPr>
              <p:cNvPr id="102420" name="Line 20"/>
              <p:cNvSpPr>
                <a:spLocks noChangeShapeType="1"/>
              </p:cNvSpPr>
              <p:nvPr/>
            </p:nvSpPr>
            <p:spPr bwMode="auto">
              <a:xfrm>
                <a:off x="3306" y="2496"/>
                <a:ext cx="672" cy="0"/>
              </a:xfrm>
              <a:prstGeom prst="line">
                <a:avLst/>
              </a:prstGeom>
              <a:noFill/>
              <a:ln w="28575">
                <a:solidFill>
                  <a:schemeClr val="bg1"/>
                </a:solidFill>
                <a:round/>
                <a:headEnd/>
                <a:tailEnd/>
              </a:ln>
              <a:effectLst/>
            </p:spPr>
            <p:txBody>
              <a:bodyPr wrap="none" anchor="ctr"/>
              <a:lstStyle/>
              <a:p>
                <a:endParaRPr lang="en-US"/>
              </a:p>
            </p:txBody>
          </p:sp>
          <p:sp>
            <p:nvSpPr>
              <p:cNvPr id="102421" name="Freeform 21"/>
              <p:cNvSpPr>
                <a:spLocks/>
              </p:cNvSpPr>
              <p:nvPr/>
            </p:nvSpPr>
            <p:spPr bwMode="auto">
              <a:xfrm>
                <a:off x="2922" y="2496"/>
                <a:ext cx="392" cy="188"/>
              </a:xfrm>
              <a:custGeom>
                <a:avLst/>
                <a:gdLst/>
                <a:ahLst/>
                <a:cxnLst>
                  <a:cxn ang="0">
                    <a:pos x="0" y="180"/>
                  </a:cxn>
                  <a:cxn ang="0">
                    <a:pos x="144" y="146"/>
                  </a:cxn>
                  <a:cxn ang="0">
                    <a:pos x="272" y="103"/>
                  </a:cxn>
                  <a:cxn ang="0">
                    <a:pos x="322" y="69"/>
                  </a:cxn>
                  <a:cxn ang="0">
                    <a:pos x="382" y="19"/>
                  </a:cxn>
                  <a:cxn ang="0">
                    <a:pos x="407" y="2"/>
                  </a:cxn>
                  <a:cxn ang="0">
                    <a:pos x="432" y="10"/>
                  </a:cxn>
                </a:cxnLst>
                <a:rect l="0" t="0" r="r" b="b"/>
                <a:pathLst>
                  <a:path w="432" h="180">
                    <a:moveTo>
                      <a:pt x="0" y="180"/>
                    </a:moveTo>
                    <a:cubicBezTo>
                      <a:pt x="69" y="173"/>
                      <a:pt x="94" y="180"/>
                      <a:pt x="144" y="146"/>
                    </a:cubicBezTo>
                    <a:cubicBezTo>
                      <a:pt x="176" y="97"/>
                      <a:pt x="210" y="110"/>
                      <a:pt x="272" y="103"/>
                    </a:cubicBezTo>
                    <a:cubicBezTo>
                      <a:pt x="289" y="92"/>
                      <a:pt x="315" y="88"/>
                      <a:pt x="322" y="69"/>
                    </a:cubicBezTo>
                    <a:cubicBezTo>
                      <a:pt x="334" y="35"/>
                      <a:pt x="348" y="29"/>
                      <a:pt x="382" y="19"/>
                    </a:cubicBezTo>
                    <a:cubicBezTo>
                      <a:pt x="390" y="13"/>
                      <a:pt x="397" y="4"/>
                      <a:pt x="407" y="2"/>
                    </a:cubicBezTo>
                    <a:cubicBezTo>
                      <a:pt x="416" y="0"/>
                      <a:pt x="432" y="10"/>
                      <a:pt x="432" y="10"/>
                    </a:cubicBezTo>
                  </a:path>
                </a:pathLst>
              </a:custGeom>
              <a:noFill/>
              <a:ln w="28575" cap="flat" cmpd="sng">
                <a:solidFill>
                  <a:schemeClr val="bg1"/>
                </a:solidFill>
                <a:prstDash val="solid"/>
                <a:round/>
                <a:headEnd/>
                <a:tailEnd/>
              </a:ln>
              <a:effectLst/>
            </p:spPr>
            <p:txBody>
              <a:bodyPr wrap="none" anchor="ctr"/>
              <a:lstStyle/>
              <a:p>
                <a:endParaRPr lang="en-US"/>
              </a:p>
            </p:txBody>
          </p:sp>
        </p:grpSp>
        <p:grpSp>
          <p:nvGrpSpPr>
            <p:cNvPr id="102422" name="Group 22"/>
            <p:cNvGrpSpPr>
              <a:grpSpLocks/>
            </p:cNvGrpSpPr>
            <p:nvPr/>
          </p:nvGrpSpPr>
          <p:grpSpPr bwMode="auto">
            <a:xfrm>
              <a:off x="5448301" y="4440238"/>
              <a:ext cx="2725737" cy="304800"/>
              <a:chOff x="1382" y="3136"/>
              <a:chExt cx="1717" cy="192"/>
            </a:xfrm>
          </p:grpSpPr>
          <p:sp>
            <p:nvSpPr>
              <p:cNvPr id="102423" name="Line 23"/>
              <p:cNvSpPr>
                <a:spLocks noChangeShapeType="1"/>
              </p:cNvSpPr>
              <p:nvPr/>
            </p:nvSpPr>
            <p:spPr bwMode="auto">
              <a:xfrm flipH="1">
                <a:off x="1382" y="3326"/>
                <a:ext cx="613" cy="0"/>
              </a:xfrm>
              <a:prstGeom prst="line">
                <a:avLst/>
              </a:prstGeom>
              <a:noFill/>
              <a:ln w="28575">
                <a:solidFill>
                  <a:schemeClr val="bg1"/>
                </a:solidFill>
                <a:miter lim="800000"/>
                <a:headEnd/>
                <a:tailEnd/>
              </a:ln>
              <a:effectLst/>
            </p:spPr>
            <p:txBody>
              <a:bodyPr wrap="none"/>
              <a:lstStyle/>
              <a:p>
                <a:endParaRPr lang="en-US"/>
              </a:p>
            </p:txBody>
          </p:sp>
          <p:sp>
            <p:nvSpPr>
              <p:cNvPr id="102424" name="Freeform 24"/>
              <p:cNvSpPr>
                <a:spLocks/>
              </p:cNvSpPr>
              <p:nvPr/>
            </p:nvSpPr>
            <p:spPr bwMode="auto">
              <a:xfrm>
                <a:off x="2091" y="3214"/>
                <a:ext cx="288" cy="112"/>
              </a:xfrm>
              <a:custGeom>
                <a:avLst/>
                <a:gdLst/>
                <a:ahLst/>
                <a:cxnLst>
                  <a:cxn ang="0">
                    <a:pos x="0" y="16"/>
                  </a:cxn>
                  <a:cxn ang="0">
                    <a:pos x="96" y="16"/>
                  </a:cxn>
                  <a:cxn ang="0">
                    <a:pos x="288" y="112"/>
                  </a:cxn>
                </a:cxnLst>
                <a:rect l="0" t="0" r="r" b="b"/>
                <a:pathLst>
                  <a:path w="288" h="112">
                    <a:moveTo>
                      <a:pt x="0" y="16"/>
                    </a:moveTo>
                    <a:cubicBezTo>
                      <a:pt x="24" y="8"/>
                      <a:pt x="48" y="0"/>
                      <a:pt x="96" y="16"/>
                    </a:cubicBezTo>
                    <a:cubicBezTo>
                      <a:pt x="144" y="32"/>
                      <a:pt x="208" y="96"/>
                      <a:pt x="288" y="112"/>
                    </a:cubicBezTo>
                  </a:path>
                </a:pathLst>
              </a:custGeom>
              <a:noFill/>
              <a:ln w="28575" cap="flat" cmpd="sng">
                <a:solidFill>
                  <a:schemeClr val="bg1"/>
                </a:solidFill>
                <a:prstDash val="solid"/>
                <a:round/>
                <a:headEnd/>
                <a:tailEnd/>
              </a:ln>
              <a:effectLst/>
            </p:spPr>
            <p:txBody>
              <a:bodyPr wrap="none" anchor="ctr"/>
              <a:lstStyle/>
              <a:p>
                <a:endParaRPr lang="en-US"/>
              </a:p>
            </p:txBody>
          </p:sp>
          <p:sp>
            <p:nvSpPr>
              <p:cNvPr id="102425" name="Freeform 25"/>
              <p:cNvSpPr>
                <a:spLocks/>
              </p:cNvSpPr>
              <p:nvPr/>
            </p:nvSpPr>
            <p:spPr bwMode="auto">
              <a:xfrm>
                <a:off x="2442" y="3136"/>
                <a:ext cx="657" cy="192"/>
              </a:xfrm>
              <a:custGeom>
                <a:avLst/>
                <a:gdLst/>
                <a:ahLst/>
                <a:cxnLst>
                  <a:cxn ang="0">
                    <a:pos x="0" y="216"/>
                  </a:cxn>
                  <a:cxn ang="0">
                    <a:pos x="144" y="216"/>
                  </a:cxn>
                  <a:cxn ang="0">
                    <a:pos x="144" y="0"/>
                  </a:cxn>
                  <a:cxn ang="0">
                    <a:pos x="1080" y="0"/>
                  </a:cxn>
                </a:cxnLst>
                <a:rect l="0" t="0" r="r" b="b"/>
                <a:pathLst>
                  <a:path w="1080" h="216">
                    <a:moveTo>
                      <a:pt x="0" y="216"/>
                    </a:moveTo>
                    <a:lnTo>
                      <a:pt x="144" y="216"/>
                    </a:lnTo>
                    <a:lnTo>
                      <a:pt x="144" y="0"/>
                    </a:lnTo>
                    <a:lnTo>
                      <a:pt x="1080" y="0"/>
                    </a:lnTo>
                  </a:path>
                </a:pathLst>
              </a:custGeom>
              <a:noFill/>
              <a:ln w="28575" cap="flat" cmpd="sng">
                <a:solidFill>
                  <a:schemeClr val="bg1"/>
                </a:solidFill>
                <a:prstDash val="solid"/>
                <a:miter lim="800000"/>
                <a:headEnd type="none" w="med" len="med"/>
                <a:tailEnd type="none" w="med" len="med"/>
              </a:ln>
              <a:effectLst/>
            </p:spPr>
            <p:txBody>
              <a:bodyPr wrap="none"/>
              <a:lstStyle/>
              <a:p>
                <a:endParaRPr lang="en-US"/>
              </a:p>
            </p:txBody>
          </p:sp>
          <p:sp>
            <p:nvSpPr>
              <p:cNvPr id="102426" name="Line 26"/>
              <p:cNvSpPr>
                <a:spLocks noChangeShapeType="1"/>
              </p:cNvSpPr>
              <p:nvPr/>
            </p:nvSpPr>
            <p:spPr bwMode="auto">
              <a:xfrm flipH="1">
                <a:off x="2379" y="3328"/>
                <a:ext cx="152" cy="0"/>
              </a:xfrm>
              <a:prstGeom prst="line">
                <a:avLst/>
              </a:prstGeom>
              <a:noFill/>
              <a:ln w="28575">
                <a:solidFill>
                  <a:schemeClr val="bg1"/>
                </a:solidFill>
                <a:miter lim="800000"/>
                <a:headEnd/>
                <a:tailEnd/>
              </a:ln>
              <a:effectLst/>
            </p:spPr>
            <p:txBody>
              <a:bodyPr wrap="none"/>
              <a:lstStyle/>
              <a:p>
                <a:endParaRPr lang="en-US"/>
              </a:p>
            </p:txBody>
          </p:sp>
          <p:sp>
            <p:nvSpPr>
              <p:cNvPr id="102427" name="Line 27"/>
              <p:cNvSpPr>
                <a:spLocks noChangeShapeType="1"/>
              </p:cNvSpPr>
              <p:nvPr/>
            </p:nvSpPr>
            <p:spPr bwMode="auto">
              <a:xfrm flipV="1">
                <a:off x="1995" y="3230"/>
                <a:ext cx="96" cy="96"/>
              </a:xfrm>
              <a:prstGeom prst="line">
                <a:avLst/>
              </a:prstGeom>
              <a:noFill/>
              <a:ln w="28575">
                <a:solidFill>
                  <a:schemeClr val="bg1"/>
                </a:solidFill>
                <a:round/>
                <a:headEnd/>
                <a:tailEnd/>
              </a:ln>
              <a:effectLst/>
            </p:spPr>
            <p:txBody>
              <a:bodyPr wrap="none" anchor="ctr"/>
              <a:lstStyle/>
              <a:p>
                <a:endParaRPr lang="en-US"/>
              </a:p>
            </p:txBody>
          </p:sp>
        </p:grpSp>
        <p:grpSp>
          <p:nvGrpSpPr>
            <p:cNvPr id="102428" name="Group 28"/>
            <p:cNvGrpSpPr>
              <a:grpSpLocks/>
            </p:cNvGrpSpPr>
            <p:nvPr/>
          </p:nvGrpSpPr>
          <p:grpSpPr bwMode="auto">
            <a:xfrm>
              <a:off x="5464175" y="3876675"/>
              <a:ext cx="2601912" cy="342900"/>
              <a:chOff x="1392" y="2795"/>
              <a:chExt cx="1639" cy="216"/>
            </a:xfrm>
          </p:grpSpPr>
          <p:sp>
            <p:nvSpPr>
              <p:cNvPr id="102429" name="Freeform 29"/>
              <p:cNvSpPr>
                <a:spLocks/>
              </p:cNvSpPr>
              <p:nvPr/>
            </p:nvSpPr>
            <p:spPr bwMode="auto">
              <a:xfrm>
                <a:off x="1782" y="2795"/>
                <a:ext cx="1249" cy="216"/>
              </a:xfrm>
              <a:custGeom>
                <a:avLst/>
                <a:gdLst/>
                <a:ahLst/>
                <a:cxnLst>
                  <a:cxn ang="0">
                    <a:pos x="0" y="216"/>
                  </a:cxn>
                  <a:cxn ang="0">
                    <a:pos x="177" y="216"/>
                  </a:cxn>
                  <a:cxn ang="0">
                    <a:pos x="177" y="0"/>
                  </a:cxn>
                  <a:cxn ang="0">
                    <a:pos x="1249" y="0"/>
                  </a:cxn>
                </a:cxnLst>
                <a:rect l="0" t="0" r="r" b="b"/>
                <a:pathLst>
                  <a:path w="1249" h="216">
                    <a:moveTo>
                      <a:pt x="0" y="216"/>
                    </a:moveTo>
                    <a:lnTo>
                      <a:pt x="177" y="216"/>
                    </a:lnTo>
                    <a:lnTo>
                      <a:pt x="177" y="0"/>
                    </a:lnTo>
                    <a:lnTo>
                      <a:pt x="1249" y="0"/>
                    </a:lnTo>
                  </a:path>
                </a:pathLst>
              </a:custGeom>
              <a:noFill/>
              <a:ln w="28575" cap="flat" cmpd="sng">
                <a:solidFill>
                  <a:schemeClr val="bg1"/>
                </a:solidFill>
                <a:prstDash val="solid"/>
                <a:miter lim="800000"/>
                <a:headEnd type="none" w="med" len="med"/>
                <a:tailEnd type="none" w="med" len="med"/>
              </a:ln>
              <a:effectLst/>
            </p:spPr>
            <p:txBody>
              <a:bodyPr wrap="none"/>
              <a:lstStyle/>
              <a:p>
                <a:endParaRPr lang="en-US"/>
              </a:p>
            </p:txBody>
          </p:sp>
          <p:sp>
            <p:nvSpPr>
              <p:cNvPr id="102430" name="Line 30"/>
              <p:cNvSpPr>
                <a:spLocks noChangeShapeType="1"/>
              </p:cNvSpPr>
              <p:nvPr/>
            </p:nvSpPr>
            <p:spPr bwMode="auto">
              <a:xfrm flipH="1">
                <a:off x="1392" y="3011"/>
                <a:ext cx="390" cy="0"/>
              </a:xfrm>
              <a:prstGeom prst="line">
                <a:avLst/>
              </a:prstGeom>
              <a:noFill/>
              <a:ln w="28575">
                <a:solidFill>
                  <a:schemeClr val="bg1"/>
                </a:solidFill>
                <a:miter lim="800000"/>
                <a:headEnd/>
                <a:tailEnd/>
              </a:ln>
              <a:effectLst/>
            </p:spPr>
            <p:txBody>
              <a:bodyPr wrap="none"/>
              <a:lstStyle/>
              <a:p>
                <a:endParaRPr lang="en-US"/>
              </a:p>
            </p:txBody>
          </p:sp>
        </p:grpSp>
        <p:sp>
          <p:nvSpPr>
            <p:cNvPr id="102431" name="Line 31"/>
            <p:cNvSpPr>
              <a:spLocks noChangeShapeType="1"/>
            </p:cNvSpPr>
            <p:nvPr/>
          </p:nvSpPr>
          <p:spPr bwMode="auto">
            <a:xfrm>
              <a:off x="6205537" y="3195638"/>
              <a:ext cx="0" cy="1143000"/>
            </a:xfrm>
            <a:prstGeom prst="line">
              <a:avLst/>
            </a:prstGeom>
            <a:noFill/>
            <a:ln w="12700">
              <a:solidFill>
                <a:schemeClr val="bg1"/>
              </a:solidFill>
              <a:prstDash val="sysDot"/>
              <a:miter lim="800000"/>
              <a:headEnd/>
              <a:tailEnd/>
            </a:ln>
            <a:effectLst/>
          </p:spPr>
          <p:txBody>
            <a:bodyPr wrap="none"/>
            <a:lstStyle/>
            <a:p>
              <a:endParaRPr lang="en-US"/>
            </a:p>
          </p:txBody>
        </p:sp>
        <p:sp>
          <p:nvSpPr>
            <p:cNvPr id="102432" name="Line 32"/>
            <p:cNvSpPr>
              <a:spLocks noChangeShapeType="1"/>
            </p:cNvSpPr>
            <p:nvPr/>
          </p:nvSpPr>
          <p:spPr bwMode="auto">
            <a:xfrm>
              <a:off x="6421437" y="3195638"/>
              <a:ext cx="0" cy="1143000"/>
            </a:xfrm>
            <a:prstGeom prst="line">
              <a:avLst/>
            </a:prstGeom>
            <a:noFill/>
            <a:ln w="12700">
              <a:solidFill>
                <a:schemeClr val="bg1"/>
              </a:solidFill>
              <a:prstDash val="sysDot"/>
              <a:miter lim="800000"/>
              <a:headEnd/>
              <a:tailEnd/>
            </a:ln>
            <a:effectLst/>
          </p:spPr>
          <p:txBody>
            <a:bodyPr wrap="none"/>
            <a:lstStyle/>
            <a:p>
              <a:endParaRPr lang="en-US"/>
            </a:p>
          </p:txBody>
        </p:sp>
      </p:grpSp>
    </p:spTree>
    <p:extLst>
      <p:ext uri="{BB962C8B-B14F-4D97-AF65-F5344CB8AC3E}">
        <p14:creationId xmlns:p14="http://schemas.microsoft.com/office/powerpoint/2010/main" val="33488324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title"/>
          </p:nvPr>
        </p:nvSpPr>
        <p:spPr/>
        <p:txBody>
          <a:bodyPr/>
          <a:lstStyle/>
          <a:p>
            <a:r>
              <a:rPr lang="en-US" dirty="0" smtClean="0">
                <a:ea typeface="ＭＳ Ｐゴシック" pitchFamily="34" charset="-128"/>
              </a:rPr>
              <a:t>Metastability Happens</a:t>
            </a:r>
          </a:p>
        </p:txBody>
      </p:sp>
      <p:sp>
        <p:nvSpPr>
          <p:cNvPr id="104450" name="Rectangle 2"/>
          <p:cNvSpPr>
            <a:spLocks noGrp="1" noChangeArrowheads="1"/>
          </p:cNvSpPr>
          <p:nvPr>
            <p:ph idx="1"/>
          </p:nvPr>
        </p:nvSpPr>
        <p:spPr/>
        <p:txBody>
          <a:bodyPr/>
          <a:lstStyle/>
          <a:p>
            <a:pPr>
              <a:spcBef>
                <a:spcPct val="30000"/>
              </a:spcBef>
            </a:pPr>
            <a:r>
              <a:rPr lang="en-US" dirty="0" smtClean="0">
                <a:ea typeface="ＭＳ Ｐゴシック" pitchFamily="34" charset="-128"/>
              </a:rPr>
              <a:t>Every type of storage element is susceptible to metastability</a:t>
            </a:r>
          </a:p>
          <a:p>
            <a:pPr lvl="1"/>
            <a:r>
              <a:rPr lang="en-US" dirty="0" smtClean="0">
                <a:ea typeface="ＭＳ Ｐゴシック" pitchFamily="34" charset="-128"/>
              </a:rPr>
              <a:t>It’s just a matter of time…</a:t>
            </a:r>
          </a:p>
          <a:p>
            <a:pPr lvl="1"/>
            <a:endParaRPr lang="en-US" dirty="0" smtClean="0">
              <a:ea typeface="ＭＳ Ｐゴシック" pitchFamily="34" charset="-128"/>
            </a:endParaRPr>
          </a:p>
          <a:p>
            <a:pPr lvl="1"/>
            <a:endParaRPr lang="en-US" dirty="0" smtClean="0">
              <a:ea typeface="ＭＳ Ｐゴシック" pitchFamily="34" charset="-128"/>
            </a:endParaRPr>
          </a:p>
          <a:p>
            <a:pPr lvl="1"/>
            <a:endParaRPr lang="en-US" dirty="0" smtClean="0">
              <a:ea typeface="ＭＳ Ｐゴシック" pitchFamily="34" charset="-128"/>
            </a:endParaRPr>
          </a:p>
          <a:p>
            <a:pPr lvl="1"/>
            <a:endParaRPr lang="en-US" dirty="0" smtClean="0">
              <a:ea typeface="ＭＳ Ｐゴシック" pitchFamily="34" charset="-128"/>
            </a:endParaRPr>
          </a:p>
          <a:p>
            <a:pPr lvl="1"/>
            <a:endParaRPr lang="en-US" dirty="0" smtClean="0">
              <a:ea typeface="ＭＳ Ｐゴシック" pitchFamily="34" charset="-128"/>
            </a:endParaRPr>
          </a:p>
          <a:p>
            <a:pPr lvl="1"/>
            <a:endParaRPr lang="en-US" dirty="0" smtClean="0">
              <a:ea typeface="ＭＳ Ｐゴシック" pitchFamily="34" charset="-128"/>
            </a:endParaRPr>
          </a:p>
          <a:p>
            <a:pPr lvl="1"/>
            <a:endParaRPr lang="en-US" dirty="0" smtClean="0">
              <a:ea typeface="ＭＳ Ｐゴシック" pitchFamily="34" charset="-128"/>
            </a:endParaRPr>
          </a:p>
          <a:p>
            <a:pPr>
              <a:spcBef>
                <a:spcPct val="30000"/>
              </a:spcBef>
            </a:pPr>
            <a:r>
              <a:rPr lang="en-US" dirty="0" smtClean="0">
                <a:ea typeface="ＭＳ Ｐゴシック" pitchFamily="34" charset="-128"/>
              </a:rPr>
              <a:t>Can your design handle it?</a:t>
            </a:r>
          </a:p>
          <a:p>
            <a:pPr>
              <a:spcBef>
                <a:spcPct val="30000"/>
              </a:spcBef>
            </a:pPr>
            <a:endParaRPr lang="en-US" dirty="0" smtClean="0">
              <a:ea typeface="ＭＳ Ｐゴシック" pitchFamily="34" charset="-128"/>
            </a:endParaRPr>
          </a:p>
        </p:txBody>
      </p:sp>
      <p:sp>
        <p:nvSpPr>
          <p:cNvPr id="3" name="Slide Number Placeholder 2"/>
          <p:cNvSpPr>
            <a:spLocks noGrp="1"/>
          </p:cNvSpPr>
          <p:nvPr>
            <p:ph type="sldNum" sz="quarter" idx="11"/>
          </p:nvPr>
        </p:nvSpPr>
        <p:spPr/>
        <p:txBody>
          <a:bodyPr/>
          <a:lstStyle/>
          <a:p>
            <a:pPr>
              <a:defRPr/>
            </a:pPr>
            <a:fld id="{74BB3107-96AD-4861-8A0B-AABA0009EF22}" type="slidenum">
              <a:rPr lang="en-US" smtClean="0"/>
              <a:pPr>
                <a:defRPr/>
              </a:pPr>
              <a:t>16</a:t>
            </a:fld>
            <a:endParaRPr lang="en-US"/>
          </a:p>
        </p:txBody>
      </p:sp>
      <p:grpSp>
        <p:nvGrpSpPr>
          <p:cNvPr id="104452" name="Group 4"/>
          <p:cNvGrpSpPr>
            <a:grpSpLocks/>
          </p:cNvGrpSpPr>
          <p:nvPr/>
        </p:nvGrpSpPr>
        <p:grpSpPr bwMode="auto">
          <a:xfrm>
            <a:off x="1217612" y="2743200"/>
            <a:ext cx="6253163" cy="1274763"/>
            <a:chOff x="904" y="3406"/>
            <a:chExt cx="3939" cy="803"/>
          </a:xfrm>
        </p:grpSpPr>
        <p:graphicFrame>
          <p:nvGraphicFramePr>
            <p:cNvPr id="104453" name="Object 39"/>
            <p:cNvGraphicFramePr>
              <a:graphicFrameLocks noChangeAspect="1"/>
            </p:cNvGraphicFramePr>
            <p:nvPr/>
          </p:nvGraphicFramePr>
          <p:xfrm>
            <a:off x="904" y="3564"/>
            <a:ext cx="1863" cy="645"/>
          </p:xfrm>
          <a:graphic>
            <a:graphicData uri="http://schemas.openxmlformats.org/presentationml/2006/ole">
              <mc:AlternateContent xmlns:mc="http://schemas.openxmlformats.org/markup-compatibility/2006">
                <mc:Choice xmlns:v="urn:schemas-microsoft-com:vml" Requires="v">
                  <p:oleObj spid="_x0000_s2072" name="Equation" r:id="rId4" imgW="1269720" imgH="419040" progId="Equation.3">
                    <p:embed/>
                  </p:oleObj>
                </mc:Choice>
                <mc:Fallback>
                  <p:oleObj name="Equation" r:id="rId4" imgW="126972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 y="3564"/>
                          <a:ext cx="1863" cy="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00" name="TextBox 15399"/>
            <p:cNvSpPr txBox="1">
              <a:spLocks noChangeArrowheads="1"/>
            </p:cNvSpPr>
            <p:nvPr/>
          </p:nvSpPr>
          <p:spPr bwMode="auto">
            <a:xfrm>
              <a:off x="3168" y="3406"/>
              <a:ext cx="1675" cy="346"/>
            </a:xfrm>
            <a:prstGeom prst="rect">
              <a:avLst/>
            </a:prstGeom>
            <a:solidFill>
              <a:srgbClr val="398CBB"/>
            </a:solidFill>
            <a:ln w="9525">
              <a:noFill/>
              <a:miter lim="800000"/>
              <a:headEnd/>
              <a:tailEnd/>
            </a:ln>
            <a:effectLst/>
          </p:spPr>
          <p:txBody>
            <a:bodyPr wrap="none">
              <a:spAutoFit/>
            </a:bodyPr>
            <a:lstStyle/>
            <a:p>
              <a:pPr eaLnBrk="0" hangingPunct="0">
                <a:tabLst>
                  <a:tab pos="284163" algn="l"/>
                </a:tabLst>
              </a:pPr>
              <a:r>
                <a:rPr lang="en-US" sz="1000" b="1">
                  <a:solidFill>
                    <a:schemeClr val="bg1"/>
                  </a:solidFill>
                  <a:latin typeface="Verdana" pitchFamily="34" charset="0"/>
                </a:rPr>
                <a:t>f</a:t>
              </a:r>
              <a:r>
                <a:rPr lang="en-US" sz="1000" b="1" baseline="-25000">
                  <a:solidFill>
                    <a:schemeClr val="bg1"/>
                  </a:solidFill>
                  <a:latin typeface="Verdana" pitchFamily="34" charset="0"/>
                </a:rPr>
                <a:t>clk</a:t>
              </a:r>
              <a:r>
                <a:rPr lang="en-US" sz="1000" b="1">
                  <a:solidFill>
                    <a:schemeClr val="bg1"/>
                  </a:solidFill>
                  <a:latin typeface="Verdana" pitchFamily="34" charset="0"/>
                </a:rPr>
                <a:t>	= </a:t>
              </a:r>
              <a:r>
                <a:rPr lang="en-US" sz="1000">
                  <a:solidFill>
                    <a:schemeClr val="bg1"/>
                  </a:solidFill>
                  <a:latin typeface="Verdana" pitchFamily="34" charset="0"/>
                </a:rPr>
                <a:t>Clock Frequency</a:t>
              </a:r>
            </a:p>
            <a:p>
              <a:pPr eaLnBrk="0" hangingPunct="0">
                <a:tabLst>
                  <a:tab pos="284163" algn="l"/>
                </a:tabLst>
              </a:pPr>
              <a:r>
                <a:rPr lang="en-US" sz="1000" b="1">
                  <a:solidFill>
                    <a:schemeClr val="bg1"/>
                  </a:solidFill>
                  <a:latin typeface="Verdana" pitchFamily="34" charset="0"/>
                </a:rPr>
                <a:t>f</a:t>
              </a:r>
              <a:r>
                <a:rPr lang="en-US" sz="1000" b="1" baseline="-25000">
                  <a:solidFill>
                    <a:schemeClr val="bg1"/>
                  </a:solidFill>
                  <a:latin typeface="Verdana" pitchFamily="34" charset="0"/>
                </a:rPr>
                <a:t>in</a:t>
              </a:r>
              <a:r>
                <a:rPr lang="en-US" sz="1000" b="1">
                  <a:solidFill>
                    <a:schemeClr val="bg1"/>
                  </a:solidFill>
                  <a:latin typeface="Verdana" pitchFamily="34" charset="0"/>
                </a:rPr>
                <a:t>	= </a:t>
              </a:r>
              <a:r>
                <a:rPr lang="en-US" sz="1000">
                  <a:solidFill>
                    <a:schemeClr val="bg1"/>
                  </a:solidFill>
                  <a:latin typeface="Verdana" pitchFamily="34" charset="0"/>
                </a:rPr>
                <a:t>Input Signal Frequency</a:t>
              </a:r>
            </a:p>
            <a:p>
              <a:pPr eaLnBrk="0" hangingPunct="0">
                <a:tabLst>
                  <a:tab pos="284163" algn="l"/>
                </a:tabLst>
              </a:pPr>
              <a:r>
                <a:rPr lang="en-US" sz="1000" b="1">
                  <a:solidFill>
                    <a:schemeClr val="bg1"/>
                  </a:solidFill>
                  <a:latin typeface="Verdana" pitchFamily="34" charset="0"/>
                </a:rPr>
                <a:t>t</a:t>
              </a:r>
              <a:r>
                <a:rPr lang="en-US" sz="1000" b="1" baseline="-25000">
                  <a:solidFill>
                    <a:schemeClr val="bg1"/>
                  </a:solidFill>
                  <a:latin typeface="Verdana" pitchFamily="34" charset="0"/>
                </a:rPr>
                <a:t>d</a:t>
              </a:r>
              <a:r>
                <a:rPr lang="en-US" sz="1000" b="1">
                  <a:solidFill>
                    <a:schemeClr val="bg1"/>
                  </a:solidFill>
                  <a:latin typeface="Verdana" pitchFamily="34" charset="0"/>
                </a:rPr>
                <a:t>	= </a:t>
              </a:r>
              <a:r>
                <a:rPr lang="en-US" sz="1000">
                  <a:solidFill>
                    <a:schemeClr val="bg1"/>
                  </a:solidFill>
                  <a:latin typeface="Verdana" pitchFamily="34" charset="0"/>
                </a:rPr>
                <a:t>Duration of critical time window</a:t>
              </a:r>
            </a:p>
          </p:txBody>
        </p:sp>
      </p:grpSp>
    </p:spTree>
    <p:extLst>
      <p:ext uri="{BB962C8B-B14F-4D97-AF65-F5344CB8AC3E}">
        <p14:creationId xmlns:p14="http://schemas.microsoft.com/office/powerpoint/2010/main" val="1480336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50">
                                            <p:txEl>
                                              <p:pRg st="0" end="0"/>
                                            </p:txEl>
                                          </p:spTgt>
                                        </p:tgtEl>
                                        <p:attrNameLst>
                                          <p:attrName>style.visibility</p:attrName>
                                        </p:attrNameLst>
                                      </p:cBhvr>
                                      <p:to>
                                        <p:strVal val="visible"/>
                                      </p:to>
                                    </p:set>
                                    <p:animEffect transition="in" filter="fade">
                                      <p:cBhvr>
                                        <p:cTn id="7" dur="500"/>
                                        <p:tgtEl>
                                          <p:spTgt spid="10445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4450">
                                            <p:txEl>
                                              <p:pRg st="1" end="1"/>
                                            </p:txEl>
                                          </p:spTgt>
                                        </p:tgtEl>
                                        <p:attrNameLst>
                                          <p:attrName>style.visibility</p:attrName>
                                        </p:attrNameLst>
                                      </p:cBhvr>
                                      <p:to>
                                        <p:strVal val="visible"/>
                                      </p:to>
                                    </p:set>
                                    <p:animEffect transition="in" filter="fade">
                                      <p:cBhvr>
                                        <p:cTn id="10" dur="500"/>
                                        <p:tgtEl>
                                          <p:spTgt spid="10445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4450">
                                            <p:txEl>
                                              <p:pRg st="9" end="9"/>
                                            </p:txEl>
                                          </p:spTgt>
                                        </p:tgtEl>
                                        <p:attrNameLst>
                                          <p:attrName>style.visibility</p:attrName>
                                        </p:attrNameLst>
                                      </p:cBhvr>
                                      <p:to>
                                        <p:strVal val="visible"/>
                                      </p:to>
                                    </p:set>
                                    <p:animEffect transition="in" filter="fade">
                                      <p:cBhvr>
                                        <p:cTn id="13" dur="500"/>
                                        <p:tgtEl>
                                          <p:spTgt spid="104450">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4452"/>
                                        </p:tgtEl>
                                        <p:attrNameLst>
                                          <p:attrName>style.visibility</p:attrName>
                                        </p:attrNameLst>
                                      </p:cBhvr>
                                      <p:to>
                                        <p:strVal val="visible"/>
                                      </p:to>
                                    </p:set>
                                    <p:animEffect transition="in" filter="fade">
                                      <p:cBhvr>
                                        <p:cTn id="16" dur="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ways to mitigate the effects of CDC</a:t>
            </a:r>
            <a:endParaRPr lang="en-US" dirty="0"/>
          </a:p>
        </p:txBody>
      </p:sp>
      <p:sp>
        <p:nvSpPr>
          <p:cNvPr id="3" name="Content Placeholder 2"/>
          <p:cNvSpPr>
            <a:spLocks noGrp="1"/>
          </p:cNvSpPr>
          <p:nvPr>
            <p:ph idx="1"/>
          </p:nvPr>
        </p:nvSpPr>
        <p:spPr/>
        <p:txBody>
          <a:bodyPr/>
          <a:lstStyle/>
          <a:p>
            <a:r>
              <a:rPr lang="en-US" dirty="0" smtClean="0">
                <a:solidFill>
                  <a:schemeClr val="tx1"/>
                </a:solidFill>
              </a:rPr>
              <a:t>Using synchronizers</a:t>
            </a:r>
          </a:p>
          <a:p>
            <a:r>
              <a:rPr lang="en-US" dirty="0" smtClean="0">
                <a:solidFill>
                  <a:schemeClr val="tx1"/>
                </a:solidFill>
              </a:rPr>
              <a:t>Ad-hoc coding styles to circumvent crossings</a:t>
            </a:r>
          </a:p>
        </p:txBody>
      </p:sp>
      <p:sp>
        <p:nvSpPr>
          <p:cNvPr id="4" name="Slide Number Placeholder 3"/>
          <p:cNvSpPr>
            <a:spLocks noGrp="1"/>
          </p:cNvSpPr>
          <p:nvPr>
            <p:ph type="sldNum" sz="quarter" idx="11"/>
          </p:nvPr>
        </p:nvSpPr>
        <p:spPr/>
        <p:txBody>
          <a:bodyPr/>
          <a:lstStyle/>
          <a:p>
            <a:fld id="{B8EE6C0D-8D49-4EF2-B5AB-91C9339EB8BA}" type="slidenum">
              <a:rPr lang="en-US" smtClean="0"/>
              <a:pPr/>
              <a:t>17</a:t>
            </a:fld>
            <a:endParaRPr lang="en-US" dirty="0"/>
          </a:p>
        </p:txBody>
      </p:sp>
    </p:spTree>
    <p:extLst>
      <p:ext uri="{BB962C8B-B14F-4D97-AF65-F5344CB8AC3E}">
        <p14:creationId xmlns:p14="http://schemas.microsoft.com/office/powerpoint/2010/main" val="287556915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smtClean="0">
                <a:ea typeface="ＭＳ Ｐゴシック" pitchFamily="34" charset="-128"/>
              </a:rPr>
              <a:t>CDC Synchronizers</a:t>
            </a:r>
          </a:p>
        </p:txBody>
      </p:sp>
      <p:sp>
        <p:nvSpPr>
          <p:cNvPr id="108547" name="Rectangle 3"/>
          <p:cNvSpPr>
            <a:spLocks noGrp="1" noChangeArrowheads="1"/>
          </p:cNvSpPr>
          <p:nvPr>
            <p:ph idx="1"/>
          </p:nvPr>
        </p:nvSpPr>
        <p:spPr/>
        <p:txBody>
          <a:bodyPr/>
          <a:lstStyle/>
          <a:p>
            <a:r>
              <a:rPr lang="en-US" dirty="0">
                <a:ea typeface="ＭＳ Ｐゴシック" pitchFamily="34" charset="-128"/>
              </a:rPr>
              <a:t>Designers add synchronizers to reduce the probability of metastable signals</a:t>
            </a:r>
          </a:p>
          <a:p>
            <a:r>
              <a:rPr lang="en-US" dirty="0">
                <a:ea typeface="ＭＳ Ｐゴシック" pitchFamily="34" charset="-128"/>
              </a:rPr>
              <a:t>Synchronizers are sub-circuits that </a:t>
            </a:r>
            <a:r>
              <a:rPr lang="en-US" dirty="0" smtClean="0">
                <a:ea typeface="ＭＳ Ｐゴシック" pitchFamily="34" charset="-128"/>
              </a:rPr>
              <a:t>prevent </a:t>
            </a:r>
            <a:r>
              <a:rPr lang="en-US" dirty="0">
                <a:ea typeface="ＭＳ Ｐゴシック" pitchFamily="34" charset="-128"/>
              </a:rPr>
              <a:t>metastable values from being sampled across clock domains</a:t>
            </a:r>
          </a:p>
          <a:p>
            <a:pPr lvl="1"/>
            <a:r>
              <a:rPr lang="en-US" dirty="0">
                <a:ea typeface="ＭＳ Ｐゴシック" pitchFamily="34" charset="-128"/>
              </a:rPr>
              <a:t>Take unpredictable metastable signals and create predictable </a:t>
            </a:r>
            <a:r>
              <a:rPr lang="en-US" dirty="0" smtClean="0">
                <a:ea typeface="ＭＳ Ｐゴシック" pitchFamily="34" charset="-128"/>
              </a:rPr>
              <a:t>behavior</a:t>
            </a:r>
            <a:endParaRPr lang="en-US" dirty="0">
              <a:ea typeface="ＭＳ Ｐゴシック" pitchFamily="34" charset="-128"/>
            </a:endParaRPr>
          </a:p>
        </p:txBody>
      </p:sp>
      <p:sp>
        <p:nvSpPr>
          <p:cNvPr id="3" name="Slide Number Placeholder 2"/>
          <p:cNvSpPr>
            <a:spLocks noGrp="1"/>
          </p:cNvSpPr>
          <p:nvPr>
            <p:ph type="sldNum" sz="quarter" idx="11"/>
          </p:nvPr>
        </p:nvSpPr>
        <p:spPr/>
        <p:txBody>
          <a:bodyPr/>
          <a:lstStyle/>
          <a:p>
            <a:pPr>
              <a:defRPr/>
            </a:pPr>
            <a:fld id="{9AE8D2BC-F022-4D56-B88F-DF0E2202586A}" type="slidenum">
              <a:rPr lang="en-US" smtClean="0"/>
              <a:pPr>
                <a:defRPr/>
              </a:pPr>
              <a:t>18</a:t>
            </a:fld>
            <a:endParaRPr lang="en-US"/>
          </a:p>
        </p:txBody>
      </p:sp>
      <p:sp>
        <p:nvSpPr>
          <p:cNvPr id="108548" name="Line 4"/>
          <p:cNvSpPr>
            <a:spLocks noChangeShapeType="1"/>
          </p:cNvSpPr>
          <p:nvPr/>
        </p:nvSpPr>
        <p:spPr bwMode="auto">
          <a:xfrm>
            <a:off x="3352800" y="3282950"/>
            <a:ext cx="0" cy="0"/>
          </a:xfrm>
          <a:prstGeom prst="line">
            <a:avLst/>
          </a:prstGeom>
          <a:noFill/>
          <a:ln w="9525">
            <a:solidFill>
              <a:srgbClr val="000000"/>
            </a:solidFill>
            <a:miter lim="800000"/>
            <a:headEnd/>
            <a:tailEnd/>
          </a:ln>
          <a:effectLst/>
        </p:spPr>
        <p:txBody>
          <a:bodyPr wrap="none"/>
          <a:lstStyle/>
          <a:p>
            <a:endParaRPr lang="en-US"/>
          </a:p>
        </p:txBody>
      </p:sp>
      <p:pic>
        <p:nvPicPr>
          <p:cNvPr id="108549" name="Picture 5" descr="sync_example"/>
          <p:cNvPicPr>
            <a:picLocks noChangeAspect="1" noChangeArrowheads="1"/>
          </p:cNvPicPr>
          <p:nvPr/>
        </p:nvPicPr>
        <p:blipFill>
          <a:blip r:embed="rId3"/>
          <a:srcRect/>
          <a:stretch>
            <a:fillRect/>
          </a:stretch>
        </p:blipFill>
        <p:spPr bwMode="auto">
          <a:xfrm>
            <a:off x="2208212" y="3810000"/>
            <a:ext cx="6905625" cy="2287587"/>
          </a:xfrm>
          <a:prstGeom prst="rect">
            <a:avLst/>
          </a:prstGeom>
          <a:noFill/>
        </p:spPr>
      </p:pic>
    </p:spTree>
    <p:extLst>
      <p:ext uri="{BB962C8B-B14F-4D97-AF65-F5344CB8AC3E}">
        <p14:creationId xmlns:p14="http://schemas.microsoft.com/office/powerpoint/2010/main" val="29089585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smtClean="0">
                <a:ea typeface="ＭＳ Ｐゴシック" pitchFamily="34" charset="-128"/>
              </a:rPr>
              <a:t>CDC Synchronizers (continued)</a:t>
            </a:r>
          </a:p>
        </p:txBody>
      </p:sp>
      <p:sp>
        <p:nvSpPr>
          <p:cNvPr id="110595" name="Rectangle 3"/>
          <p:cNvSpPr>
            <a:spLocks noGrp="1" noChangeArrowheads="1"/>
          </p:cNvSpPr>
          <p:nvPr>
            <p:ph idx="1"/>
          </p:nvPr>
        </p:nvSpPr>
        <p:spPr/>
        <p:txBody>
          <a:bodyPr/>
          <a:lstStyle/>
          <a:p>
            <a:pPr>
              <a:lnSpc>
                <a:spcPct val="90000"/>
              </a:lnSpc>
            </a:pPr>
            <a:r>
              <a:rPr lang="en-US" sz="2400" dirty="0">
                <a:ea typeface="ＭＳ Ｐゴシック" pitchFamily="34" charset="-128"/>
              </a:rPr>
              <a:t>Many different synchronizer types </a:t>
            </a:r>
          </a:p>
          <a:p>
            <a:pPr lvl="1">
              <a:lnSpc>
                <a:spcPct val="90000"/>
              </a:lnSpc>
            </a:pPr>
            <a:r>
              <a:rPr lang="en-US" sz="2000" dirty="0">
                <a:ea typeface="ＭＳ Ｐゴシック" pitchFamily="34" charset="-128"/>
              </a:rPr>
              <a:t>“</a:t>
            </a:r>
            <a:r>
              <a:rPr lang="en-US" sz="2000" i="1" dirty="0">
                <a:solidFill>
                  <a:srgbClr val="B9330C"/>
                </a:solidFill>
                <a:ea typeface="ＭＳ Ｐゴシック" pitchFamily="34" charset="-128"/>
              </a:rPr>
              <a:t>Structured</a:t>
            </a:r>
            <a:r>
              <a:rPr lang="en-US" sz="2000" dirty="0">
                <a:ea typeface="ＭＳ Ｐゴシック" pitchFamily="34" charset="-128"/>
              </a:rPr>
              <a:t>” and “</a:t>
            </a:r>
            <a:r>
              <a:rPr lang="en-US" sz="2000" i="1" dirty="0">
                <a:solidFill>
                  <a:srgbClr val="B9330C"/>
                </a:solidFill>
                <a:ea typeface="ＭＳ Ｐゴシック" pitchFamily="34" charset="-128"/>
              </a:rPr>
              <a:t>Ad hoc</a:t>
            </a:r>
            <a:r>
              <a:rPr lang="en-US" sz="2000" dirty="0">
                <a:ea typeface="ＭＳ Ｐゴシック" pitchFamily="34" charset="-128"/>
              </a:rPr>
              <a:t>”</a:t>
            </a:r>
          </a:p>
          <a:p>
            <a:pPr>
              <a:lnSpc>
                <a:spcPct val="90000"/>
              </a:lnSpc>
            </a:pPr>
            <a:r>
              <a:rPr lang="en-US" sz="2400" dirty="0">
                <a:ea typeface="ＭＳ Ｐゴシック" pitchFamily="34" charset="-128"/>
              </a:rPr>
              <a:t>Each </a:t>
            </a:r>
            <a:r>
              <a:rPr lang="en-US" sz="2400" dirty="0" smtClean="0">
                <a:ea typeface="ＭＳ Ｐゴシック" pitchFamily="34" charset="-128"/>
              </a:rPr>
              <a:t>synchronizer </a:t>
            </a:r>
            <a:r>
              <a:rPr lang="en-US" sz="2400" dirty="0">
                <a:ea typeface="ＭＳ Ｐゴシック" pitchFamily="34" charset="-128"/>
              </a:rPr>
              <a:t>follows strict rules for </a:t>
            </a:r>
            <a:r>
              <a:rPr lang="en-US" sz="2400" dirty="0" smtClean="0">
                <a:ea typeface="ＭＳ Ｐゴシック" pitchFamily="34" charset="-128"/>
              </a:rPr>
              <a:t>that </a:t>
            </a:r>
            <a:r>
              <a:rPr lang="en-US" sz="2400" dirty="0">
                <a:ea typeface="ＭＳ Ｐゴシック" pitchFamily="34" charset="-128"/>
              </a:rPr>
              <a:t>must be verified</a:t>
            </a:r>
          </a:p>
          <a:p>
            <a:pPr>
              <a:lnSpc>
                <a:spcPct val="90000"/>
              </a:lnSpc>
            </a:pPr>
            <a:r>
              <a:rPr lang="en-US" sz="2400" dirty="0">
                <a:ea typeface="ＭＳ Ｐゴシック" pitchFamily="34" charset="-128"/>
              </a:rPr>
              <a:t>But…</a:t>
            </a:r>
          </a:p>
          <a:p>
            <a:pPr lvl="1">
              <a:lnSpc>
                <a:spcPct val="90000"/>
              </a:lnSpc>
            </a:pPr>
            <a:r>
              <a:rPr lang="en-US" sz="2000" dirty="0">
                <a:ea typeface="ＭＳ Ｐゴシック" pitchFamily="34" charset="-128"/>
              </a:rPr>
              <a:t>Synchronizers can only resolve </a:t>
            </a:r>
            <a:r>
              <a:rPr lang="en-US" sz="2000" i="1" dirty="0">
                <a:solidFill>
                  <a:srgbClr val="B9330C"/>
                </a:solidFill>
                <a:ea typeface="ＭＳ Ｐゴシック" pitchFamily="34" charset="-128"/>
              </a:rPr>
              <a:t>unpredictable values</a:t>
            </a:r>
          </a:p>
          <a:p>
            <a:pPr lvl="1">
              <a:lnSpc>
                <a:spcPct val="90000"/>
              </a:lnSpc>
            </a:pPr>
            <a:r>
              <a:rPr lang="en-US" sz="2000" dirty="0">
                <a:ea typeface="ＭＳ Ｐゴシック" pitchFamily="34" charset="-128"/>
              </a:rPr>
              <a:t>Synchronizers cannot resolve </a:t>
            </a:r>
            <a:r>
              <a:rPr lang="en-US" sz="2000" i="1" dirty="0">
                <a:solidFill>
                  <a:srgbClr val="B9330C"/>
                </a:solidFill>
                <a:ea typeface="ＭＳ Ｐゴシック" pitchFamily="34" charset="-128"/>
              </a:rPr>
              <a:t>unpredictable delays</a:t>
            </a:r>
          </a:p>
          <a:p>
            <a:pPr lvl="1">
              <a:lnSpc>
                <a:spcPct val="90000"/>
              </a:lnSpc>
            </a:pPr>
            <a:endParaRPr lang="en-US" sz="2000" dirty="0">
              <a:ea typeface="ＭＳ Ｐゴシック" pitchFamily="34" charset="-128"/>
            </a:endParaRPr>
          </a:p>
        </p:txBody>
      </p:sp>
      <p:sp>
        <p:nvSpPr>
          <p:cNvPr id="3" name="Slide Number Placeholder 2"/>
          <p:cNvSpPr>
            <a:spLocks noGrp="1"/>
          </p:cNvSpPr>
          <p:nvPr>
            <p:ph type="sldNum" sz="quarter" idx="11"/>
          </p:nvPr>
        </p:nvSpPr>
        <p:spPr/>
        <p:txBody>
          <a:bodyPr/>
          <a:lstStyle/>
          <a:p>
            <a:pPr>
              <a:defRPr/>
            </a:pPr>
            <a:fld id="{9AE8D2BC-F022-4D56-B88F-DF0E2202586A}" type="slidenum">
              <a:rPr lang="en-US" smtClean="0"/>
              <a:pPr>
                <a:defRPr/>
              </a:pPr>
              <a:t>19</a:t>
            </a:fld>
            <a:endParaRPr lang="en-US"/>
          </a:p>
        </p:txBody>
      </p:sp>
      <p:sp>
        <p:nvSpPr>
          <p:cNvPr id="12" name="Line 4"/>
          <p:cNvSpPr>
            <a:spLocks noChangeShapeType="1"/>
          </p:cNvSpPr>
          <p:nvPr/>
        </p:nvSpPr>
        <p:spPr bwMode="auto">
          <a:xfrm>
            <a:off x="2084387" y="5356225"/>
            <a:ext cx="0" cy="0"/>
          </a:xfrm>
          <a:prstGeom prst="line">
            <a:avLst/>
          </a:prstGeom>
          <a:noFill/>
          <a:ln w="9525">
            <a:solidFill>
              <a:srgbClr val="000000"/>
            </a:solidFill>
            <a:miter lim="800000"/>
            <a:headEnd/>
            <a:tailEnd/>
          </a:ln>
          <a:effectLst/>
        </p:spPr>
        <p:txBody>
          <a:bodyPr wrap="none"/>
          <a:lstStyle/>
          <a:p>
            <a:endParaRPr lang="en-US"/>
          </a:p>
        </p:txBody>
      </p:sp>
      <p:pic>
        <p:nvPicPr>
          <p:cNvPr id="13" name="Picture 5" descr="sync_example"/>
          <p:cNvPicPr>
            <a:picLocks noChangeAspect="1" noChangeArrowheads="1"/>
          </p:cNvPicPr>
          <p:nvPr/>
        </p:nvPicPr>
        <p:blipFill>
          <a:blip r:embed="rId3"/>
          <a:srcRect/>
          <a:stretch>
            <a:fillRect/>
          </a:stretch>
        </p:blipFill>
        <p:spPr bwMode="auto">
          <a:xfrm>
            <a:off x="1370012" y="3581400"/>
            <a:ext cx="6905625" cy="2287588"/>
          </a:xfrm>
          <a:prstGeom prst="rect">
            <a:avLst/>
          </a:prstGeom>
          <a:noFill/>
        </p:spPr>
      </p:pic>
      <p:sp>
        <p:nvSpPr>
          <p:cNvPr id="14" name="AutoShape 6"/>
          <p:cNvSpPr>
            <a:spLocks/>
          </p:cNvSpPr>
          <p:nvPr/>
        </p:nvSpPr>
        <p:spPr bwMode="auto">
          <a:xfrm>
            <a:off x="2520949" y="4657725"/>
            <a:ext cx="914400" cy="609600"/>
          </a:xfrm>
          <a:prstGeom prst="borderCallout2">
            <a:avLst>
              <a:gd name="adj1" fmla="val 18750"/>
              <a:gd name="adj2" fmla="val 108333"/>
              <a:gd name="adj3" fmla="val 18750"/>
              <a:gd name="adj4" fmla="val 108333"/>
              <a:gd name="adj5" fmla="val -51301"/>
              <a:gd name="adj6" fmla="val 126912"/>
            </a:avLst>
          </a:prstGeom>
          <a:solidFill>
            <a:srgbClr val="8D6891"/>
          </a:solidFill>
          <a:ln w="9525">
            <a:solidFill>
              <a:schemeClr val="tx1"/>
            </a:solidFill>
            <a:miter lim="800000"/>
            <a:headEnd/>
            <a:tailEnd/>
          </a:ln>
          <a:effectLst/>
        </p:spPr>
        <p:txBody>
          <a:bodyPr/>
          <a:lstStyle/>
          <a:p>
            <a:pPr algn="ctr" eaLnBrk="0" hangingPunct="0"/>
            <a:r>
              <a:rPr lang="en-US" sz="1000" b="1">
                <a:solidFill>
                  <a:schemeClr val="bg1"/>
                </a:solidFill>
                <a:latin typeface="Arial" charset="0"/>
              </a:rPr>
              <a:t>Glitch</a:t>
            </a:r>
          </a:p>
          <a:p>
            <a:pPr algn="ctr" eaLnBrk="0" hangingPunct="0"/>
            <a:r>
              <a:rPr lang="en-US" sz="1000" b="1">
                <a:solidFill>
                  <a:schemeClr val="bg1"/>
                </a:solidFill>
                <a:latin typeface="Arial" charset="0"/>
              </a:rPr>
              <a:t>Free</a:t>
            </a:r>
          </a:p>
          <a:p>
            <a:pPr algn="ctr" eaLnBrk="0" hangingPunct="0"/>
            <a:r>
              <a:rPr lang="en-US" sz="1000" b="1">
                <a:solidFill>
                  <a:schemeClr val="bg1"/>
                </a:solidFill>
                <a:latin typeface="Arial" charset="0"/>
              </a:rPr>
              <a:t>Output</a:t>
            </a:r>
          </a:p>
        </p:txBody>
      </p:sp>
      <p:sp>
        <p:nvSpPr>
          <p:cNvPr id="15" name="AutoShape 7"/>
          <p:cNvSpPr>
            <a:spLocks/>
          </p:cNvSpPr>
          <p:nvPr/>
        </p:nvSpPr>
        <p:spPr bwMode="auto">
          <a:xfrm>
            <a:off x="3251199" y="5426075"/>
            <a:ext cx="914400" cy="609600"/>
          </a:xfrm>
          <a:prstGeom prst="borderCallout2">
            <a:avLst>
              <a:gd name="adj1" fmla="val 18750"/>
              <a:gd name="adj2" fmla="val 108333"/>
              <a:gd name="adj3" fmla="val 18750"/>
              <a:gd name="adj4" fmla="val 110417"/>
              <a:gd name="adj5" fmla="val -175000"/>
              <a:gd name="adj6" fmla="val 153648"/>
            </a:avLst>
          </a:prstGeom>
          <a:solidFill>
            <a:srgbClr val="8D6891"/>
          </a:solidFill>
          <a:ln w="9525">
            <a:solidFill>
              <a:schemeClr val="tx1"/>
            </a:solidFill>
            <a:miter lim="800000"/>
            <a:headEnd/>
            <a:tailEnd/>
          </a:ln>
          <a:effectLst/>
        </p:spPr>
        <p:txBody>
          <a:bodyPr/>
          <a:lstStyle/>
          <a:p>
            <a:pPr algn="ctr" eaLnBrk="0" hangingPunct="0"/>
            <a:r>
              <a:rPr lang="en-US" sz="1000" b="1">
                <a:solidFill>
                  <a:schemeClr val="bg1"/>
                </a:solidFill>
                <a:latin typeface="Arial" charset="0"/>
              </a:rPr>
              <a:t>Single</a:t>
            </a:r>
          </a:p>
          <a:p>
            <a:pPr algn="ctr" eaLnBrk="0" hangingPunct="0"/>
            <a:r>
              <a:rPr lang="en-US" sz="1000" b="1">
                <a:solidFill>
                  <a:schemeClr val="bg1"/>
                </a:solidFill>
                <a:latin typeface="Arial" charset="0"/>
              </a:rPr>
              <a:t>Point</a:t>
            </a:r>
          </a:p>
          <a:p>
            <a:pPr algn="ctr" eaLnBrk="0" hangingPunct="0"/>
            <a:r>
              <a:rPr lang="en-US" sz="1000" b="1">
                <a:solidFill>
                  <a:schemeClr val="bg1"/>
                </a:solidFill>
                <a:latin typeface="Arial" charset="0"/>
              </a:rPr>
              <a:t>Sampling</a:t>
            </a:r>
          </a:p>
        </p:txBody>
      </p:sp>
      <p:sp>
        <p:nvSpPr>
          <p:cNvPr id="16" name="Rectangle 9"/>
          <p:cNvSpPr>
            <a:spLocks noChangeArrowheads="1"/>
          </p:cNvSpPr>
          <p:nvPr/>
        </p:nvSpPr>
        <p:spPr bwMode="auto">
          <a:xfrm>
            <a:off x="5402262" y="5618163"/>
            <a:ext cx="2973387" cy="304800"/>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17" name="AutoShape 8"/>
          <p:cNvSpPr>
            <a:spLocks/>
          </p:cNvSpPr>
          <p:nvPr/>
        </p:nvSpPr>
        <p:spPr bwMode="auto">
          <a:xfrm>
            <a:off x="5862637" y="5618163"/>
            <a:ext cx="914400" cy="609600"/>
          </a:xfrm>
          <a:prstGeom prst="borderCallout2">
            <a:avLst>
              <a:gd name="adj1" fmla="val 18750"/>
              <a:gd name="adj2" fmla="val -8333"/>
              <a:gd name="adj3" fmla="val 18750"/>
              <a:gd name="adj4" fmla="val -8333"/>
              <a:gd name="adj5" fmla="val -208333"/>
              <a:gd name="adj6" fmla="val -15801"/>
            </a:avLst>
          </a:prstGeom>
          <a:solidFill>
            <a:srgbClr val="8D6891"/>
          </a:solidFill>
          <a:ln w="9525">
            <a:solidFill>
              <a:schemeClr val="tx1"/>
            </a:solidFill>
            <a:miter lim="800000"/>
            <a:headEnd/>
            <a:tailEnd/>
          </a:ln>
          <a:effectLst/>
        </p:spPr>
        <p:txBody>
          <a:bodyPr/>
          <a:lstStyle/>
          <a:p>
            <a:pPr algn="ctr" eaLnBrk="0" hangingPunct="0"/>
            <a:r>
              <a:rPr lang="en-US" sz="1000" b="1">
                <a:solidFill>
                  <a:schemeClr val="bg1"/>
                </a:solidFill>
                <a:latin typeface="Arial" charset="0"/>
              </a:rPr>
              <a:t>Full</a:t>
            </a:r>
          </a:p>
          <a:p>
            <a:pPr algn="ctr" eaLnBrk="0" hangingPunct="0"/>
            <a:r>
              <a:rPr lang="en-US" sz="1000" b="1">
                <a:solidFill>
                  <a:schemeClr val="bg1"/>
                </a:solidFill>
                <a:latin typeface="Arial" charset="0"/>
              </a:rPr>
              <a:t>Cycle</a:t>
            </a:r>
          </a:p>
          <a:p>
            <a:pPr algn="ctr" eaLnBrk="0" hangingPunct="0"/>
            <a:r>
              <a:rPr lang="en-US" sz="1000" b="1">
                <a:solidFill>
                  <a:schemeClr val="bg1"/>
                </a:solidFill>
                <a:latin typeface="Arial" charset="0"/>
              </a:rPr>
              <a:t>To Settle</a:t>
            </a:r>
          </a:p>
        </p:txBody>
      </p:sp>
    </p:spTree>
    <p:extLst>
      <p:ext uri="{BB962C8B-B14F-4D97-AF65-F5344CB8AC3E}">
        <p14:creationId xmlns:p14="http://schemas.microsoft.com/office/powerpoint/2010/main" val="1180591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animEffect transition="in" filter="fade">
                                      <p:cBhvr>
                                        <p:cTn id="7" dur="500"/>
                                        <p:tgtEl>
                                          <p:spTgt spid="11059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0595">
                                            <p:txEl>
                                              <p:pRg st="1" end="1"/>
                                            </p:txEl>
                                          </p:spTgt>
                                        </p:tgtEl>
                                        <p:attrNameLst>
                                          <p:attrName>style.visibility</p:attrName>
                                        </p:attrNameLst>
                                      </p:cBhvr>
                                      <p:to>
                                        <p:strVal val="visible"/>
                                      </p:to>
                                    </p:set>
                                    <p:animEffect transition="in" filter="fade">
                                      <p:cBhvr>
                                        <p:cTn id="10" dur="500"/>
                                        <p:tgtEl>
                                          <p:spTgt spid="1105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Effect transition="in" filter="fade">
                                      <p:cBhvr>
                                        <p:cTn id="15" dur="500"/>
                                        <p:tgtEl>
                                          <p:spTgt spid="11059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0595">
                                            <p:txEl>
                                              <p:pRg st="3" end="3"/>
                                            </p:txEl>
                                          </p:spTgt>
                                        </p:tgtEl>
                                        <p:attrNameLst>
                                          <p:attrName>style.visibility</p:attrName>
                                        </p:attrNameLst>
                                      </p:cBhvr>
                                      <p:to>
                                        <p:strVal val="visible"/>
                                      </p:to>
                                    </p:set>
                                    <p:animEffect transition="in" filter="fade">
                                      <p:cBhvr>
                                        <p:cTn id="18" dur="500"/>
                                        <p:tgtEl>
                                          <p:spTgt spid="11059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0595">
                                            <p:txEl>
                                              <p:pRg st="4" end="4"/>
                                            </p:txEl>
                                          </p:spTgt>
                                        </p:tgtEl>
                                        <p:attrNameLst>
                                          <p:attrName>style.visibility</p:attrName>
                                        </p:attrNameLst>
                                      </p:cBhvr>
                                      <p:to>
                                        <p:strVal val="visible"/>
                                      </p:to>
                                    </p:set>
                                    <p:animEffect transition="in" filter="fade">
                                      <p:cBhvr>
                                        <p:cTn id="21" dur="500"/>
                                        <p:tgtEl>
                                          <p:spTgt spid="11059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0595">
                                            <p:txEl>
                                              <p:pRg st="5" end="5"/>
                                            </p:txEl>
                                          </p:spTgt>
                                        </p:tgtEl>
                                        <p:attrNameLst>
                                          <p:attrName>style.visibility</p:attrName>
                                        </p:attrNameLst>
                                      </p:cBhvr>
                                      <p:to>
                                        <p:strVal val="visible"/>
                                      </p:to>
                                    </p:set>
                                    <p:animEffect transition="in" filter="fade">
                                      <p:cBhvr>
                                        <p:cTn id="24" dur="500"/>
                                        <p:tgtEl>
                                          <p:spTgt spid="11059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par>
                                <p:cTn id="34" presetID="22" presetClass="entr" presetSubtype="8"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22" presetClass="entr" presetSubtype="8"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0" nodeType="clickEffect">
                                  <p:stCondLst>
                                    <p:cond delay="0"/>
                                  </p:stCondLst>
                                  <p:childTnLst>
                                    <p:animEffect transition="out" filter="wipe(left)">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7" grpId="0" animBg="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Why CDC </a:t>
            </a:r>
            <a:r>
              <a:rPr lang="en-US" sz="2800" dirty="0" smtClean="0"/>
              <a:t>Verification is </a:t>
            </a:r>
            <a:r>
              <a:rPr lang="en-US" sz="2800" dirty="0"/>
              <a:t>a </a:t>
            </a:r>
            <a:r>
              <a:rPr lang="en-US" sz="2800" dirty="0" smtClean="0"/>
              <a:t>Growing Problem</a:t>
            </a:r>
            <a:r>
              <a:rPr lang="en-US" sz="2800" dirty="0"/>
              <a:t>:</a:t>
            </a:r>
            <a:br>
              <a:rPr lang="en-US" sz="2800" dirty="0"/>
            </a:br>
            <a:r>
              <a:rPr lang="en-US" sz="2800" dirty="0"/>
              <a:t>10 or More Independent Clock Domains are Common</a:t>
            </a:r>
          </a:p>
        </p:txBody>
      </p:sp>
      <p:sp>
        <p:nvSpPr>
          <p:cNvPr id="5" name="Slide Number Placeholder 4"/>
          <p:cNvSpPr>
            <a:spLocks noGrp="1"/>
          </p:cNvSpPr>
          <p:nvPr>
            <p:ph type="sldNum" sz="quarter" idx="11"/>
          </p:nvPr>
        </p:nvSpPr>
        <p:spPr/>
        <p:txBody>
          <a:bodyPr/>
          <a:lstStyle/>
          <a:p>
            <a:fld id="{B8EE6C0D-8D49-4EF2-B5AB-91C9339EB8BA}" type="slidenum">
              <a:rPr lang="en-US" smtClean="0"/>
              <a:pPr/>
              <a:t>2</a:t>
            </a:fld>
            <a:endParaRPr lang="en-US" dirty="0"/>
          </a:p>
        </p:txBody>
      </p:sp>
      <p:pic>
        <p:nvPicPr>
          <p:cNvPr id="3" name="Picture 2"/>
          <p:cNvPicPr>
            <a:picLocks noChangeAspect="1"/>
          </p:cNvPicPr>
          <p:nvPr/>
        </p:nvPicPr>
        <p:blipFill>
          <a:blip r:embed="rId2"/>
          <a:stretch>
            <a:fillRect/>
          </a:stretch>
        </p:blipFill>
        <p:spPr>
          <a:xfrm>
            <a:off x="1293812" y="1295400"/>
            <a:ext cx="8929321" cy="5029200"/>
          </a:xfrm>
          <a:prstGeom prst="rect">
            <a:avLst/>
          </a:prstGeom>
        </p:spPr>
      </p:pic>
    </p:spTree>
    <p:extLst>
      <p:ext uri="{BB962C8B-B14F-4D97-AF65-F5344CB8AC3E}">
        <p14:creationId xmlns:p14="http://schemas.microsoft.com/office/powerpoint/2010/main" val="140693470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Ad-Hoc methods</a:t>
            </a:r>
            <a:endParaRPr lang="en-US" dirty="0"/>
          </a:p>
        </p:txBody>
      </p:sp>
      <p:sp>
        <p:nvSpPr>
          <p:cNvPr id="3" name="Content Placeholder 2"/>
          <p:cNvSpPr>
            <a:spLocks noGrp="1"/>
          </p:cNvSpPr>
          <p:nvPr>
            <p:ph idx="1"/>
          </p:nvPr>
        </p:nvSpPr>
        <p:spPr/>
        <p:txBody>
          <a:bodyPr/>
          <a:lstStyle/>
          <a:p>
            <a:r>
              <a:rPr lang="en-US" dirty="0" smtClean="0"/>
              <a:t>For </a:t>
            </a:r>
            <a:r>
              <a:rPr lang="en-US" dirty="0"/>
              <a:t>multibit signals such as buses, the usual solution is to use a Gray code when crossing a clock </a:t>
            </a:r>
            <a:r>
              <a:rPr lang="en-US" dirty="0" smtClean="0"/>
              <a:t>domain boundary</a:t>
            </a:r>
            <a:r>
              <a:rPr lang="en-US" dirty="0"/>
              <a:t>. A Gray code ensures that only a single bit changes as the bus counts up or down. This makes it possible to detect whether all bits have been captured together by the receiving clock or if they </a:t>
            </a:r>
            <a:r>
              <a:rPr lang="en-US" dirty="0" smtClean="0"/>
              <a:t>have been </a:t>
            </a:r>
            <a:r>
              <a:rPr lang="en-US" dirty="0"/>
              <a:t>skewed across multiple clock cycles due to metastability or differing delays among the bus bits</a:t>
            </a:r>
            <a:r>
              <a:rPr lang="en-US" dirty="0" smtClean="0"/>
              <a:t>.</a:t>
            </a:r>
          </a:p>
          <a:p>
            <a:r>
              <a:rPr lang="en-US" dirty="0"/>
              <a:t>For example, in an asynchronous FIFO, the read and write pointers cross over to the write and read </a:t>
            </a:r>
            <a:r>
              <a:rPr lang="en-US" dirty="0" smtClean="0"/>
              <a:t>clock domains</a:t>
            </a:r>
            <a:r>
              <a:rPr lang="en-US" dirty="0"/>
              <a:t>, respectively. These pointers are control signals that are flop-synchronized. The signals are Gray-encoded prior to the crossover.</a:t>
            </a:r>
            <a:r>
              <a:rPr lang="en-US" dirty="0" smtClean="0"/>
              <a:t> </a:t>
            </a:r>
            <a:endParaRPr lang="en-US" dirty="0"/>
          </a:p>
        </p:txBody>
      </p:sp>
      <p:sp>
        <p:nvSpPr>
          <p:cNvPr id="4" name="Slide Number Placeholder 3"/>
          <p:cNvSpPr>
            <a:spLocks noGrp="1"/>
          </p:cNvSpPr>
          <p:nvPr>
            <p:ph type="sldNum" sz="quarter" idx="11"/>
          </p:nvPr>
        </p:nvSpPr>
        <p:spPr/>
        <p:txBody>
          <a:bodyPr/>
          <a:lstStyle/>
          <a:p>
            <a:fld id="{B8EE6C0D-8D49-4EF2-B5AB-91C9339EB8BA}" type="slidenum">
              <a:rPr lang="en-US" smtClean="0"/>
              <a:pPr/>
              <a:t>20</a:t>
            </a:fld>
            <a:endParaRPr lang="en-US" dirty="0"/>
          </a:p>
        </p:txBody>
      </p:sp>
    </p:spTree>
    <p:extLst>
      <p:ext uri="{BB962C8B-B14F-4D97-AF65-F5344CB8AC3E}">
        <p14:creationId xmlns:p14="http://schemas.microsoft.com/office/powerpoint/2010/main" val="232933267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automated solutions (Questa CDC) to uncover issues</a:t>
            </a:r>
            <a:endParaRPr lang="en-US" dirty="0"/>
          </a:p>
        </p:txBody>
      </p:sp>
      <p:sp>
        <p:nvSpPr>
          <p:cNvPr id="3" name="Content Placeholder 2"/>
          <p:cNvSpPr>
            <a:spLocks noGrp="1"/>
          </p:cNvSpPr>
          <p:nvPr>
            <p:ph idx="1"/>
          </p:nvPr>
        </p:nvSpPr>
        <p:spPr/>
        <p:txBody>
          <a:bodyPr/>
          <a:lstStyle/>
          <a:p>
            <a:r>
              <a:rPr lang="en-US" dirty="0" smtClean="0">
                <a:solidFill>
                  <a:schemeClr val="tx1"/>
                </a:solidFill>
              </a:rPr>
              <a:t>Automated checking for proper use of Synchronizers</a:t>
            </a:r>
          </a:p>
          <a:p>
            <a:r>
              <a:rPr lang="en-US" dirty="0" smtClean="0">
                <a:solidFill>
                  <a:schemeClr val="tx1"/>
                </a:solidFill>
              </a:rPr>
              <a:t>Automated checking of re-convergence</a:t>
            </a:r>
          </a:p>
          <a:p>
            <a:r>
              <a:rPr lang="en-US" dirty="0" smtClean="0">
                <a:solidFill>
                  <a:schemeClr val="tx1"/>
                </a:solidFill>
              </a:rPr>
              <a:t>Seeing the effects of clocks when they go metastable</a:t>
            </a:r>
          </a:p>
        </p:txBody>
      </p:sp>
      <p:sp>
        <p:nvSpPr>
          <p:cNvPr id="4" name="Slide Number Placeholder 3"/>
          <p:cNvSpPr>
            <a:spLocks noGrp="1"/>
          </p:cNvSpPr>
          <p:nvPr>
            <p:ph type="sldNum" sz="quarter" idx="11"/>
          </p:nvPr>
        </p:nvSpPr>
        <p:spPr/>
        <p:txBody>
          <a:bodyPr/>
          <a:lstStyle/>
          <a:p>
            <a:fld id="{B8EE6C0D-8D49-4EF2-B5AB-91C9339EB8BA}" type="slidenum">
              <a:rPr lang="en-US" smtClean="0"/>
              <a:pPr/>
              <a:t>21</a:t>
            </a:fld>
            <a:endParaRPr lang="en-US" dirty="0"/>
          </a:p>
        </p:txBody>
      </p:sp>
    </p:spTree>
    <p:extLst>
      <p:ext uri="{BB962C8B-B14F-4D97-AF65-F5344CB8AC3E}">
        <p14:creationId xmlns:p14="http://schemas.microsoft.com/office/powerpoint/2010/main" val="272024257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333333"/>
                </a:solidFill>
              </a:rPr>
              <a:t>Questa Formal Solutions &amp; Apps</a:t>
            </a:r>
            <a:br>
              <a:rPr lang="en-US" sz="2800" dirty="0">
                <a:solidFill>
                  <a:srgbClr val="333333"/>
                </a:solidFill>
              </a:rPr>
            </a:br>
            <a:r>
              <a:rPr lang="en-US" sz="2000" i="1" dirty="0">
                <a:solidFill>
                  <a:srgbClr val="333333"/>
                </a:solidFill>
              </a:rPr>
              <a:t>Automated, Exhaustive Verification For Complex Challenges</a:t>
            </a:r>
            <a:endParaRPr lang="en-US"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22</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430" t="13119" r="3771" b="10888"/>
          <a:stretch/>
        </p:blipFill>
        <p:spPr>
          <a:xfrm>
            <a:off x="1372017" y="1318127"/>
            <a:ext cx="9444790" cy="5010699"/>
          </a:xfrm>
          <a:prstGeom prst="rect">
            <a:avLst/>
          </a:prstGeom>
        </p:spPr>
      </p:pic>
      <p:sp>
        <p:nvSpPr>
          <p:cNvPr id="6" name="Rounded Rectangle 5"/>
          <p:cNvSpPr/>
          <p:nvPr/>
        </p:nvSpPr>
        <p:spPr>
          <a:xfrm>
            <a:off x="1352884" y="1689768"/>
            <a:ext cx="2668337" cy="3872832"/>
          </a:xfrm>
          <a:prstGeom prst="roundRect">
            <a:avLst>
              <a:gd name="adj" fmla="val 4373"/>
            </a:avLst>
          </a:prstGeom>
          <a:noFill/>
          <a:ln w="57150" cap="flat" cmpd="sng" algn="ctr">
            <a:solidFill>
              <a:srgbClr val="FFFF00"/>
            </a:solidFill>
            <a:prstDash val="soli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73665491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2481" t="3040" r="9975" b="3364"/>
          <a:stretch/>
        </p:blipFill>
        <p:spPr>
          <a:xfrm>
            <a:off x="3313112" y="1219200"/>
            <a:ext cx="5562600" cy="5188104"/>
          </a:xfrm>
          <a:prstGeom prst="rect">
            <a:avLst/>
          </a:prstGeom>
        </p:spPr>
      </p:pic>
      <p:sp>
        <p:nvSpPr>
          <p:cNvPr id="2" name="Title 1"/>
          <p:cNvSpPr>
            <a:spLocks noGrp="1"/>
          </p:cNvSpPr>
          <p:nvPr>
            <p:ph type="title"/>
          </p:nvPr>
        </p:nvSpPr>
        <p:spPr/>
        <p:txBody>
          <a:bodyPr/>
          <a:lstStyle/>
          <a:p>
            <a:r>
              <a:rPr lang="en-US" sz="2800" dirty="0">
                <a:solidFill>
                  <a:srgbClr val="333333"/>
                </a:solidFill>
              </a:rPr>
              <a:t>Questa Formal-Based Solutions &amp; Apps</a:t>
            </a:r>
            <a:br>
              <a:rPr lang="en-US" sz="2800" dirty="0">
                <a:solidFill>
                  <a:srgbClr val="333333"/>
                </a:solidFill>
              </a:rPr>
            </a:br>
            <a:r>
              <a:rPr lang="en-US" sz="2000" i="1" dirty="0">
                <a:solidFill>
                  <a:srgbClr val="333333"/>
                </a:solidFill>
              </a:rPr>
              <a:t>Automated, Exhaustive Verification For Each Project Phase</a:t>
            </a:r>
            <a:endParaRPr lang="en-US"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23</a:t>
            </a:fld>
            <a:endParaRPr lang="en-US" dirty="0"/>
          </a:p>
        </p:txBody>
      </p:sp>
      <p:sp>
        <p:nvSpPr>
          <p:cNvPr id="8" name="Rounded Rectangle 7"/>
          <p:cNvSpPr/>
          <p:nvPr/>
        </p:nvSpPr>
        <p:spPr>
          <a:xfrm>
            <a:off x="3346282" y="2057400"/>
            <a:ext cx="3755023" cy="1445126"/>
          </a:xfrm>
          <a:prstGeom prst="roundRect">
            <a:avLst>
              <a:gd name="adj" fmla="val 4373"/>
            </a:avLst>
          </a:prstGeom>
          <a:noFill/>
          <a:ln w="57150" cap="flat" cmpd="sng" algn="ctr">
            <a:solidFill>
              <a:srgbClr val="FFFF00"/>
            </a:solidFill>
            <a:prstDash val="soli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114553047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What’s Driving Customer Adoption of Questa CDC?</a:t>
            </a:r>
            <a:endParaRPr lang="en-US" sz="3200" dirty="0"/>
          </a:p>
        </p:txBody>
      </p:sp>
      <p:sp>
        <p:nvSpPr>
          <p:cNvPr id="3" name="Content Placeholder 2"/>
          <p:cNvSpPr>
            <a:spLocks noGrp="1"/>
          </p:cNvSpPr>
          <p:nvPr>
            <p:ph idx="1"/>
          </p:nvPr>
        </p:nvSpPr>
        <p:spPr>
          <a:xfrm>
            <a:off x="-1" y="1316040"/>
            <a:ext cx="12188825" cy="4703761"/>
          </a:xfrm>
        </p:spPr>
        <p:txBody>
          <a:bodyPr>
            <a:normAutofit fontScale="92500" lnSpcReduction="10000"/>
          </a:bodyPr>
          <a:lstStyle/>
          <a:p>
            <a:pPr>
              <a:buSzPct val="100000"/>
              <a:buFont typeface="Wingdings" panose="05000000000000000000" pitchFamily="2" charset="2"/>
              <a:buChar char="ü"/>
            </a:pPr>
            <a:r>
              <a:rPr lang="en-US" dirty="0" smtClean="0"/>
              <a:t>Highest performance &amp; scalability</a:t>
            </a:r>
          </a:p>
          <a:p>
            <a:pPr>
              <a:buSzPct val="100000"/>
              <a:buFont typeface="Wingdings" panose="05000000000000000000" pitchFamily="2" charset="2"/>
              <a:buChar char="ü"/>
            </a:pPr>
            <a:endParaRPr lang="en-US" dirty="0" smtClean="0"/>
          </a:p>
          <a:p>
            <a:pPr>
              <a:buSzPct val="100000"/>
              <a:buFont typeface="Wingdings" panose="05000000000000000000" pitchFamily="2" charset="2"/>
              <a:buChar char="ü"/>
            </a:pPr>
            <a:r>
              <a:rPr lang="en-US" dirty="0" smtClean="0"/>
              <a:t>Automated, thorough, hierarchical approach</a:t>
            </a:r>
          </a:p>
          <a:p>
            <a:pPr>
              <a:buSzPct val="100000"/>
              <a:buFont typeface="Wingdings" panose="05000000000000000000" pitchFamily="2" charset="2"/>
              <a:buChar char="ü"/>
            </a:pPr>
            <a:endParaRPr lang="en-US" dirty="0" smtClean="0"/>
          </a:p>
          <a:p>
            <a:pPr>
              <a:buSzPct val="100000"/>
              <a:buFont typeface="Wingdings" panose="05000000000000000000" pitchFamily="2" charset="2"/>
              <a:buChar char="ü"/>
            </a:pPr>
            <a:r>
              <a:rPr lang="en-US" dirty="0" smtClean="0"/>
              <a:t>Contextual guidance to leverage over 50 CDC schemes</a:t>
            </a:r>
          </a:p>
          <a:p>
            <a:pPr>
              <a:buSzPct val="100000"/>
              <a:buFont typeface="Wingdings" panose="05000000000000000000" pitchFamily="2" charset="2"/>
              <a:buChar char="ü"/>
            </a:pPr>
            <a:endParaRPr lang="en-US" dirty="0" smtClean="0"/>
          </a:p>
          <a:p>
            <a:pPr>
              <a:buSzPct val="100000"/>
              <a:buFont typeface="Wingdings" panose="05000000000000000000" pitchFamily="2" charset="2"/>
              <a:buChar char="ü"/>
            </a:pPr>
            <a:r>
              <a:rPr lang="en-US" dirty="0" smtClean="0"/>
              <a:t>Dynamic CDC analysis integrated with QuestaSim</a:t>
            </a:r>
          </a:p>
          <a:p>
            <a:pPr>
              <a:buSzPct val="100000"/>
              <a:buFont typeface="Wingdings" panose="05000000000000000000" pitchFamily="2" charset="2"/>
              <a:buChar char="ü"/>
            </a:pPr>
            <a:endParaRPr lang="en-US" dirty="0" smtClean="0"/>
          </a:p>
          <a:p>
            <a:pPr>
              <a:buSzPct val="100000"/>
              <a:buFont typeface="Wingdings" panose="05000000000000000000" pitchFamily="2" charset="2"/>
              <a:buChar char="ü"/>
            </a:pPr>
            <a:r>
              <a:rPr lang="en-US" dirty="0" smtClean="0"/>
              <a:t>UCDB </a:t>
            </a:r>
            <a:r>
              <a:rPr lang="en-US" dirty="0"/>
              <a:t>from Questa CDC can be sent to Questa Verification </a:t>
            </a:r>
            <a:r>
              <a:rPr lang="en-US" dirty="0" smtClean="0"/>
              <a:t>Management to </a:t>
            </a:r>
            <a:r>
              <a:rPr lang="en-US" dirty="0"/>
              <a:t>track progress over multiple </a:t>
            </a:r>
            <a:r>
              <a:rPr lang="en-US" dirty="0" smtClean="0"/>
              <a:t>runs</a:t>
            </a:r>
            <a:endParaRPr lang="en-US" dirty="0"/>
          </a:p>
        </p:txBody>
      </p:sp>
      <p:sp>
        <p:nvSpPr>
          <p:cNvPr id="6" name="Slide Number Placeholder 4"/>
          <p:cNvSpPr>
            <a:spLocks noGrp="1"/>
          </p:cNvSpPr>
          <p:nvPr>
            <p:ph type="sldNum" sz="quarter" idx="11"/>
          </p:nvPr>
        </p:nvSpPr>
        <p:spPr>
          <a:xfrm>
            <a:off x="0" y="6627283"/>
            <a:ext cx="512064" cy="228600"/>
          </a:xfrm>
        </p:spPr>
        <p:txBody>
          <a:bodyPr/>
          <a:lstStyle/>
          <a:p>
            <a:r>
              <a:rPr lang="en-US" dirty="0" smtClean="0"/>
              <a:t>17</a:t>
            </a:r>
            <a:endParaRPr lang="en-US" dirty="0"/>
          </a:p>
        </p:txBody>
      </p:sp>
    </p:spTree>
    <p:extLst>
      <p:ext uri="{BB962C8B-B14F-4D97-AF65-F5344CB8AC3E}">
        <p14:creationId xmlns:p14="http://schemas.microsoft.com/office/powerpoint/2010/main" val="381416175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Questa CDC Advantages</a:t>
            </a:r>
          </a:p>
        </p:txBody>
      </p:sp>
      <p:sp>
        <p:nvSpPr>
          <p:cNvPr id="5" name="Slide Number Placeholder 4"/>
          <p:cNvSpPr>
            <a:spLocks noGrp="1"/>
          </p:cNvSpPr>
          <p:nvPr>
            <p:ph type="sldNum" sz="quarter" idx="11"/>
          </p:nvPr>
        </p:nvSpPr>
        <p:spPr/>
        <p:txBody>
          <a:bodyPr/>
          <a:lstStyle/>
          <a:p>
            <a:fld id="{B8EE6C0D-8D49-4EF2-B5AB-91C9339EB8BA}" type="slidenum">
              <a:rPr lang="en-US" smtClean="0"/>
              <a:pPr/>
              <a:t>25</a:t>
            </a:fld>
            <a:endParaRPr lang="en-US" dirty="0"/>
          </a:p>
        </p:txBody>
      </p:sp>
      <p:sp>
        <p:nvSpPr>
          <p:cNvPr id="6" name="TextBox 5"/>
          <p:cNvSpPr txBox="1"/>
          <p:nvPr/>
        </p:nvSpPr>
        <p:spPr>
          <a:xfrm>
            <a:off x="1182735" y="2143557"/>
            <a:ext cx="1871025" cy="584775"/>
          </a:xfrm>
          <a:prstGeom prst="rect">
            <a:avLst/>
          </a:prstGeom>
          <a:noFill/>
        </p:spPr>
        <p:txBody>
          <a:bodyPr wrap="none" rtlCol="0">
            <a:spAutoFit/>
          </a:bodyPr>
          <a:lstStyle/>
          <a:p>
            <a:r>
              <a:rPr lang="en-US" sz="3200" dirty="0" smtClean="0">
                <a:latin typeface="Arial" panose="020B0604020202020204" pitchFamily="34" charset="0"/>
                <a:cs typeface="Arial" panose="020B0604020202020204" pitchFamily="34" charset="0"/>
              </a:rPr>
              <a:t>Accuracy</a:t>
            </a:r>
          </a:p>
        </p:txBody>
      </p:sp>
      <p:sp>
        <p:nvSpPr>
          <p:cNvPr id="7" name="TextBox 6"/>
          <p:cNvSpPr txBox="1"/>
          <p:nvPr/>
        </p:nvSpPr>
        <p:spPr>
          <a:xfrm>
            <a:off x="5104398" y="2143557"/>
            <a:ext cx="2031325" cy="584775"/>
          </a:xfrm>
          <a:prstGeom prst="rect">
            <a:avLst/>
          </a:prstGeom>
          <a:noFill/>
        </p:spPr>
        <p:txBody>
          <a:bodyPr wrap="none" rtlCol="0">
            <a:spAutoFit/>
          </a:bodyPr>
          <a:lstStyle/>
          <a:p>
            <a:r>
              <a:rPr lang="en-US" sz="3200" dirty="0" smtClean="0">
                <a:latin typeface="Arial" panose="020B0604020202020204" pitchFamily="34" charset="0"/>
                <a:cs typeface="Arial" panose="020B0604020202020204" pitchFamily="34" charset="0"/>
              </a:rPr>
              <a:t>Scalability</a:t>
            </a:r>
          </a:p>
        </p:txBody>
      </p:sp>
      <p:sp>
        <p:nvSpPr>
          <p:cNvPr id="8" name="TextBox 7"/>
          <p:cNvSpPr txBox="1"/>
          <p:nvPr/>
        </p:nvSpPr>
        <p:spPr>
          <a:xfrm>
            <a:off x="8730407" y="2143557"/>
            <a:ext cx="1938351"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Guidance</a:t>
            </a:r>
          </a:p>
        </p:txBody>
      </p:sp>
      <p:cxnSp>
        <p:nvCxnSpPr>
          <p:cNvPr id="9" name="Straight Connector 8"/>
          <p:cNvCxnSpPr/>
          <p:nvPr/>
        </p:nvCxnSpPr>
        <p:spPr>
          <a:xfrm>
            <a:off x="4037012" y="1842405"/>
            <a:ext cx="0" cy="3019527"/>
          </a:xfrm>
          <a:prstGeom prst="line">
            <a:avLst/>
          </a:prstGeom>
          <a:noFill/>
          <a:ln w="3175" cap="flat" cmpd="sng" algn="ctr">
            <a:solidFill>
              <a:schemeClr val="bg1">
                <a:lumMod val="75000"/>
              </a:schemeClr>
            </a:solidFill>
            <a:prstDash val="solid"/>
            <a:tailEnd type="none"/>
          </a:ln>
          <a:effectLst/>
        </p:spPr>
      </p:cxnSp>
      <p:pic>
        <p:nvPicPr>
          <p:cNvPr id="11" name="Picture 4" descr="http://cdn.wccftech.com/wp-content/uploads/2014/04/Intel-Devils-Cany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287" y="2995222"/>
            <a:ext cx="2000250" cy="133331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8066049" y="1842405"/>
            <a:ext cx="9563" cy="3034395"/>
          </a:xfrm>
          <a:prstGeom prst="line">
            <a:avLst/>
          </a:prstGeom>
          <a:noFill/>
          <a:ln w="3175" cap="flat" cmpd="sng" algn="ctr">
            <a:solidFill>
              <a:schemeClr val="bg1">
                <a:lumMod val="75000"/>
              </a:schemeClr>
            </a:solidFill>
            <a:prstDash val="solid"/>
            <a:tailEnd type="none"/>
          </a:ln>
          <a:effectLst/>
        </p:spPr>
      </p:cxnSp>
      <p:pic>
        <p:nvPicPr>
          <p:cNvPr id="14" name="Picture 2" descr="http://www.identifiedtech.com/wp-content/uploads/2015/12/accurate-inventory-forecast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773" y="2995222"/>
            <a:ext cx="2010639" cy="1338057"/>
          </a:xfrm>
          <a:prstGeom prst="rect">
            <a:avLst/>
          </a:prstGeom>
          <a:noFill/>
          <a:ln w="31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616945" y="2995222"/>
            <a:ext cx="2165273" cy="1337893"/>
          </a:xfrm>
          <a:prstGeom prst="rect">
            <a:avLst/>
          </a:prstGeom>
          <a:effectLst>
            <a:outerShdw blurRad="50800" dist="38100" dir="2700000" algn="tl" rotWithShape="0">
              <a:prstClr val="black">
                <a:alpha val="40000"/>
              </a:prstClr>
            </a:outerShdw>
          </a:effectLst>
        </p:spPr>
      </p:pic>
      <p:sp>
        <p:nvSpPr>
          <p:cNvPr id="16" name="Rectangle 15"/>
          <p:cNvSpPr/>
          <p:nvPr/>
        </p:nvSpPr>
        <p:spPr>
          <a:xfrm rot="2486783">
            <a:off x="6266842" y="3357027"/>
            <a:ext cx="356905" cy="233529"/>
          </a:xfrm>
          <a:prstGeom prst="rect">
            <a:avLst/>
          </a:prstGeom>
          <a:solidFill>
            <a:srgbClr val="F4F4F4"/>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94202926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Questa CDC </a:t>
            </a:r>
            <a:r>
              <a:rPr lang="en-US" dirty="0"/>
              <a:t>for FPGA </a:t>
            </a:r>
            <a:r>
              <a:rPr lang="en-US" dirty="0" smtClean="0"/>
              <a:t>Users</a:t>
            </a:r>
            <a:endParaRPr lang="en-US"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26</a:t>
            </a:fld>
            <a:endParaRPr lang="en-US" dirty="0"/>
          </a:p>
        </p:txBody>
      </p:sp>
      <p:sp>
        <p:nvSpPr>
          <p:cNvPr id="6" name="Content Placeholder 2"/>
          <p:cNvSpPr txBox="1">
            <a:spLocks/>
          </p:cNvSpPr>
          <p:nvPr/>
        </p:nvSpPr>
        <p:spPr bwMode="auto">
          <a:xfrm>
            <a:off x="1" y="3500223"/>
            <a:ext cx="12188825" cy="1757577"/>
          </a:xfrm>
          <a:prstGeom prst="rect">
            <a:avLst/>
          </a:prstGeom>
          <a:noFill/>
          <a:ln w="9525">
            <a:noFill/>
            <a:miter lim="800000"/>
            <a:headEnd/>
            <a:tailEnd/>
          </a:ln>
        </p:spPr>
        <p:txBody>
          <a:bodyPr vert="horz" wrap="square" lIns="609468" tIns="60947" rIns="457200" bIns="60947" numCol="1" anchor="t" anchorCtr="0" compatLnSpc="1">
            <a:prstTxWarp prst="textNoShape">
              <a:avLst/>
            </a:prstTxWarp>
          </a:bodyPr>
          <a:lstStyle>
            <a:lvl1pPr marL="347472" indent="-347472" algn="l" rtl="0" eaLnBrk="1" fontAlgn="base" hangingPunct="1">
              <a:spcBef>
                <a:spcPts val="850"/>
              </a:spcBef>
              <a:spcAft>
                <a:spcPct val="0"/>
              </a:spcAft>
              <a:buClr>
                <a:srgbClr val="428C8A"/>
              </a:buClr>
              <a:buSzPct val="80000"/>
              <a:buFont typeface="Wingdings" pitchFamily="-112" charset="2"/>
              <a:buChar char="n"/>
              <a:defRPr sz="2800">
                <a:solidFill>
                  <a:schemeClr val="tx2"/>
                </a:solidFill>
                <a:latin typeface="+mn-lt"/>
                <a:ea typeface="ＭＳ Ｐゴシック" pitchFamily="-112" charset="-128"/>
                <a:cs typeface="+mn-cs"/>
              </a:defRPr>
            </a:lvl1pPr>
            <a:lvl2pPr marL="800100" indent="-420688" algn="l" rtl="0" eaLnBrk="1" fontAlgn="base" hangingPunct="1">
              <a:spcBef>
                <a:spcPts val="0"/>
              </a:spcBef>
              <a:spcAft>
                <a:spcPct val="0"/>
              </a:spcAft>
              <a:buClr>
                <a:schemeClr val="bg2"/>
              </a:buClr>
              <a:buFont typeface="Tahoma" pitchFamily="-112" charset="0"/>
              <a:buChar char="—"/>
              <a:defRPr sz="2400">
                <a:solidFill>
                  <a:schemeClr val="bg2"/>
                </a:solidFill>
                <a:latin typeface="+mn-lt"/>
                <a:ea typeface="ＭＳ Ｐゴシック" pitchFamily="-112" charset="-128"/>
              </a:defRPr>
            </a:lvl2pPr>
            <a:lvl3pPr marL="1089025" indent="-230188" algn="l" rtl="0" eaLnBrk="1" fontAlgn="base" hangingPunct="1">
              <a:spcBef>
                <a:spcPts val="0"/>
              </a:spcBef>
              <a:spcAft>
                <a:spcPct val="0"/>
              </a:spcAft>
              <a:buClr>
                <a:schemeClr val="bg2"/>
              </a:buClr>
              <a:buFont typeface="Tahoma" pitchFamily="-112" charset="0"/>
              <a:buChar char="–"/>
              <a:defRPr sz="2000">
                <a:solidFill>
                  <a:schemeClr val="bg2"/>
                </a:solidFill>
                <a:latin typeface="+mn-lt"/>
                <a:ea typeface="ＭＳ Ｐゴシック" pitchFamily="-112" charset="-128"/>
              </a:defRPr>
            </a:lvl3pPr>
            <a:lvl4pPr marL="1373188" indent="-212725" algn="l" rtl="0" eaLnBrk="1" fontAlgn="base" hangingPunct="1">
              <a:spcBef>
                <a:spcPts val="0"/>
              </a:spcBef>
              <a:spcAft>
                <a:spcPct val="0"/>
              </a:spcAft>
              <a:buClr>
                <a:schemeClr val="bg2"/>
              </a:buClr>
              <a:buFont typeface="Tahoma" pitchFamily="-112" charset="0"/>
              <a:buChar char="–"/>
              <a:defRPr sz="1800">
                <a:solidFill>
                  <a:schemeClr val="bg2"/>
                </a:solidFill>
                <a:latin typeface="+mn-lt"/>
                <a:ea typeface="ＭＳ Ｐゴシック" pitchFamily="-112" charset="-128"/>
              </a:defRPr>
            </a:lvl4pPr>
            <a:lvl5pPr marL="1597025" indent="-153988" algn="l" rtl="0" eaLnBrk="1" fontAlgn="base" hangingPunct="1">
              <a:spcBef>
                <a:spcPts val="0"/>
              </a:spcBef>
              <a:spcAft>
                <a:spcPct val="0"/>
              </a:spcAft>
              <a:buClr>
                <a:schemeClr val="bg2"/>
              </a:buClr>
              <a:buFont typeface="Arial" pitchFamily="34" charset="0"/>
              <a:buChar char="•"/>
              <a:defRPr sz="1800" baseline="0">
                <a:solidFill>
                  <a:schemeClr val="bg2"/>
                </a:solidFill>
                <a:latin typeface="+mn-lt"/>
                <a:ea typeface="ＭＳ Ｐゴシック" pitchFamily="-112" charset="-128"/>
              </a:defRPr>
            </a:lvl5pPr>
            <a:lvl6pPr marL="3352073"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6pPr>
            <a:lvl7pPr marL="3961541"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7pPr>
            <a:lvl8pPr marL="4571009"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8pPr>
            <a:lvl9pPr marL="5180477"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9pPr>
          </a:lstStyle>
          <a:p>
            <a:r>
              <a:rPr lang="en-US" sz="3200" kern="0" dirty="0" smtClean="0"/>
              <a:t>CDC bugs look like STA </a:t>
            </a:r>
            <a:r>
              <a:rPr lang="en-US" sz="3200" kern="0" dirty="0" smtClean="0">
                <a:sym typeface="Wingdings" panose="05000000000000000000" pitchFamily="2" charset="2"/>
              </a:rPr>
              <a:t> CDC </a:t>
            </a:r>
            <a:r>
              <a:rPr lang="en-US" sz="3200" kern="0" dirty="0" smtClean="0"/>
              <a:t>saves weeks of lab time!</a:t>
            </a:r>
          </a:p>
          <a:p>
            <a:r>
              <a:rPr lang="en-US" sz="3200" kern="0" dirty="0" smtClean="0"/>
              <a:t>MGC advantages: </a:t>
            </a:r>
            <a:r>
              <a:rPr lang="en-US" sz="3200" kern="0" dirty="0" err="1" smtClean="0"/>
              <a:t>QoR</a:t>
            </a:r>
            <a:r>
              <a:rPr lang="en-US" sz="3200" kern="0" dirty="0" smtClean="0"/>
              <a:t>, debug, corrective guidance</a:t>
            </a:r>
          </a:p>
          <a:p>
            <a:r>
              <a:rPr lang="en-US" sz="3200" kern="0" dirty="0" smtClean="0"/>
              <a:t>New Xilinx Vivado integration simplifies setup &amp; run</a:t>
            </a:r>
          </a:p>
        </p:txBody>
      </p:sp>
      <p:grpSp>
        <p:nvGrpSpPr>
          <p:cNvPr id="7" name="Group 6"/>
          <p:cNvGrpSpPr/>
          <p:nvPr/>
        </p:nvGrpSpPr>
        <p:grpSpPr>
          <a:xfrm>
            <a:off x="3108711" y="1371600"/>
            <a:ext cx="5971402" cy="1828800"/>
            <a:chOff x="2709080" y="1371600"/>
            <a:chExt cx="5971402" cy="182880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9080" y="1371600"/>
              <a:ext cx="3258264" cy="1828800"/>
            </a:xfrm>
            <a:prstGeom prst="rect">
              <a:avLst/>
            </a:prstGeom>
            <a:effectLst>
              <a:outerShdw blurRad="50800" dist="38100" dir="2700000" algn="tl" rotWithShape="0">
                <a:prstClr val="black">
                  <a:alpha val="40000"/>
                </a:prstClr>
              </a:outerShdw>
            </a:effectLst>
          </p:spPr>
        </p:pic>
        <p:pic>
          <p:nvPicPr>
            <p:cNvPr id="9" name="Picture 2" descr="Image result for image taxi mete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27812" y="1371600"/>
              <a:ext cx="2052670" cy="1828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Right Arrow 9"/>
            <p:cNvSpPr/>
            <p:nvPr/>
          </p:nvSpPr>
          <p:spPr>
            <a:xfrm>
              <a:off x="5865812" y="1911598"/>
              <a:ext cx="880534" cy="948267"/>
            </a:xfrm>
            <a:prstGeom prst="rightArrow">
              <a:avLst/>
            </a:prstGeom>
            <a:solidFill>
              <a:srgbClr val="FFFF00"/>
            </a:solidFill>
            <a:ln w="9525" cap="flat" cmpd="sng" algn="ctr">
              <a:solidFill>
                <a:schemeClr val="tx1"/>
              </a:solidFill>
              <a:prstDash val="soli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grpSp>
      <p:sp>
        <p:nvSpPr>
          <p:cNvPr id="11" name="TextBox 10"/>
          <p:cNvSpPr txBox="1"/>
          <p:nvPr/>
        </p:nvSpPr>
        <p:spPr>
          <a:xfrm>
            <a:off x="303212" y="5589386"/>
            <a:ext cx="3743332" cy="523220"/>
          </a:xfrm>
          <a:prstGeom prst="rect">
            <a:avLst/>
          </a:prstGeom>
          <a:noFill/>
        </p:spPr>
        <p:txBody>
          <a:bodyPr wrap="none" rtlCol="0">
            <a:spAutoFit/>
          </a:bodyPr>
          <a:lstStyle/>
          <a:p>
            <a:r>
              <a:rPr lang="en-US" sz="2800" b="1" dirty="0" smtClean="0"/>
              <a:t>Supported devices: </a:t>
            </a:r>
            <a:endParaRPr lang="en-US" sz="2800" b="1" dirty="0"/>
          </a:p>
        </p:txBody>
      </p:sp>
      <p:pic>
        <p:nvPicPr>
          <p:cNvPr id="12" name="Picture 2" descr="Image result for image altera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332" y="5623890"/>
            <a:ext cx="1245170" cy="5327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stretch>
            <a:fillRect/>
          </a:stretch>
        </p:blipFill>
        <p:spPr>
          <a:xfrm>
            <a:off x="7508893" y="5679176"/>
            <a:ext cx="2217414" cy="349037"/>
          </a:xfrm>
          <a:prstGeom prst="rect">
            <a:avLst/>
          </a:prstGeom>
        </p:spPr>
      </p:pic>
      <p:pic>
        <p:nvPicPr>
          <p:cNvPr id="14" name="Picture 4" descr="Image result for image xilinx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6484" y="5723398"/>
            <a:ext cx="1519617" cy="2908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7"/>
          <a:stretch>
            <a:fillRect/>
          </a:stretch>
        </p:blipFill>
        <p:spPr>
          <a:xfrm>
            <a:off x="9942366" y="5679176"/>
            <a:ext cx="1466792" cy="335086"/>
          </a:xfrm>
          <a:prstGeom prst="rect">
            <a:avLst/>
          </a:prstGeom>
        </p:spPr>
      </p:pic>
    </p:spTree>
    <p:extLst>
      <p:ext uri="{BB962C8B-B14F-4D97-AF65-F5344CB8AC3E}">
        <p14:creationId xmlns:p14="http://schemas.microsoft.com/office/powerpoint/2010/main" val="36228384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p:cNvCxnSpPr/>
          <p:nvPr/>
        </p:nvCxnSpPr>
        <p:spPr>
          <a:xfrm>
            <a:off x="3048003" y="2962588"/>
            <a:ext cx="478865" cy="0"/>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sp>
        <p:nvSpPr>
          <p:cNvPr id="51" name="Flowchart: Magnetic Disk 50"/>
          <p:cNvSpPr/>
          <p:nvPr/>
        </p:nvSpPr>
        <p:spPr>
          <a:xfrm>
            <a:off x="1981294" y="2723167"/>
            <a:ext cx="1031469" cy="463994"/>
          </a:xfrm>
          <a:prstGeom prst="flowChartMagneticDisk">
            <a:avLst/>
          </a:prstGeom>
          <a:solidFill>
            <a:schemeClr val="accent4">
              <a:lumMod val="20000"/>
              <a:lumOff val="80000"/>
            </a:schemeClr>
          </a:solidFill>
          <a:ln w="9525" cap="flat" cmpd="sng" algn="ctr">
            <a:solidFill>
              <a:srgbClr val="3398F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Tahoma"/>
            </a:endParaRPr>
          </a:p>
        </p:txBody>
      </p:sp>
      <p:cxnSp>
        <p:nvCxnSpPr>
          <p:cNvPr id="55" name="Straight Arrow Connector 54"/>
          <p:cNvCxnSpPr/>
          <p:nvPr/>
        </p:nvCxnSpPr>
        <p:spPr>
          <a:xfrm>
            <a:off x="3012763" y="2647845"/>
            <a:ext cx="478865" cy="0"/>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cxnSp>
        <p:nvCxnSpPr>
          <p:cNvPr id="56" name="Straight Arrow Connector 55"/>
          <p:cNvCxnSpPr/>
          <p:nvPr/>
        </p:nvCxnSpPr>
        <p:spPr>
          <a:xfrm>
            <a:off x="3005177" y="2337259"/>
            <a:ext cx="501223" cy="3"/>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cxnSp>
        <p:nvCxnSpPr>
          <p:cNvPr id="57" name="Straight Arrow Connector 56"/>
          <p:cNvCxnSpPr/>
          <p:nvPr/>
        </p:nvCxnSpPr>
        <p:spPr>
          <a:xfrm>
            <a:off x="3003160" y="1948693"/>
            <a:ext cx="501223" cy="3"/>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sp>
        <p:nvSpPr>
          <p:cNvPr id="2" name="Title 1"/>
          <p:cNvSpPr>
            <a:spLocks noGrp="1"/>
          </p:cNvSpPr>
          <p:nvPr>
            <p:ph type="title"/>
          </p:nvPr>
        </p:nvSpPr>
        <p:spPr/>
        <p:txBody>
          <a:bodyPr/>
          <a:lstStyle/>
          <a:p>
            <a:r>
              <a:rPr lang="en-US" sz="3200" dirty="0" smtClean="0"/>
              <a:t>Enhancing the Questa CDC </a:t>
            </a:r>
            <a:r>
              <a:rPr lang="en-US" sz="3200" dirty="0"/>
              <a:t>+ FPGA </a:t>
            </a:r>
            <a:r>
              <a:rPr lang="en-US" sz="3200" dirty="0" smtClean="0"/>
              <a:t>Workflow</a:t>
            </a:r>
            <a:endParaRPr lang="en-US" sz="3200" dirty="0"/>
          </a:p>
        </p:txBody>
      </p:sp>
      <p:sp>
        <p:nvSpPr>
          <p:cNvPr id="3" name="Content Placeholder 2"/>
          <p:cNvSpPr>
            <a:spLocks noGrp="1"/>
          </p:cNvSpPr>
          <p:nvPr>
            <p:ph idx="1"/>
          </p:nvPr>
        </p:nvSpPr>
        <p:spPr>
          <a:xfrm>
            <a:off x="0" y="4259831"/>
            <a:ext cx="12188825" cy="1988569"/>
          </a:xfrm>
        </p:spPr>
        <p:txBody>
          <a:bodyPr>
            <a:normAutofit fontScale="85000" lnSpcReduction="10000"/>
          </a:bodyPr>
          <a:lstStyle/>
          <a:p>
            <a:pPr marL="0" indent="0" algn="ctr">
              <a:buNone/>
            </a:pPr>
            <a:r>
              <a:rPr lang="en-US" sz="3300" b="1" u="sng" kern="1200" dirty="0" smtClean="0">
                <a:solidFill>
                  <a:schemeClr val="tx1"/>
                </a:solidFill>
                <a:latin typeface="Tahoma" pitchFamily="-112" charset="0"/>
              </a:rPr>
              <a:t>Simplifying the end-users’ job</a:t>
            </a:r>
            <a:endParaRPr lang="en-US" sz="3300" b="1" u="sng" kern="1200" dirty="0">
              <a:solidFill>
                <a:schemeClr val="tx1"/>
              </a:solidFill>
              <a:latin typeface="Tahoma" pitchFamily="-112" charset="0"/>
            </a:endParaRPr>
          </a:p>
          <a:p>
            <a:r>
              <a:rPr lang="en-US" kern="1200" dirty="0" smtClean="0">
                <a:solidFill>
                  <a:schemeClr val="tx1"/>
                </a:solidFill>
                <a:latin typeface="Tahoma" pitchFamily="-112" charset="0"/>
              </a:rPr>
              <a:t>Creating a GUI-centric flow that FPGA users prefer</a:t>
            </a:r>
          </a:p>
          <a:p>
            <a:r>
              <a:rPr lang="en-US" kern="1200" dirty="0" smtClean="0">
                <a:solidFill>
                  <a:schemeClr val="tx1"/>
                </a:solidFill>
                <a:latin typeface="Tahoma" pitchFamily="-112" charset="0"/>
              </a:rPr>
              <a:t>Importing </a:t>
            </a:r>
            <a:r>
              <a:rPr lang="en-US" kern="1200" dirty="0">
                <a:solidFill>
                  <a:schemeClr val="tx1"/>
                </a:solidFill>
                <a:latin typeface="Tahoma" pitchFamily="-112" charset="0"/>
              </a:rPr>
              <a:t>the project file of FPGA Vendor </a:t>
            </a:r>
            <a:r>
              <a:rPr lang="en-US" kern="1200" dirty="0" smtClean="0">
                <a:solidFill>
                  <a:schemeClr val="tx1"/>
                </a:solidFill>
                <a:latin typeface="Tahoma" pitchFamily="-112" charset="0"/>
              </a:rPr>
              <a:t>to expedite setup</a:t>
            </a:r>
          </a:p>
          <a:p>
            <a:r>
              <a:rPr lang="en-US" kern="1200" dirty="0" smtClean="0">
                <a:solidFill>
                  <a:schemeClr val="tx1"/>
                </a:solidFill>
                <a:latin typeface="Tahoma" pitchFamily="-112" charset="0"/>
              </a:rPr>
              <a:t>Automatically streamline analysis for FPGA-specific architecture &amp; primitives</a:t>
            </a:r>
            <a:endParaRPr lang="en-US" kern="1200" dirty="0">
              <a:solidFill>
                <a:schemeClr val="tx1"/>
              </a:solidFill>
              <a:latin typeface="Tahoma" pitchFamily="-112" charset="0"/>
            </a:endParaRPr>
          </a:p>
        </p:txBody>
      </p:sp>
      <p:sp>
        <p:nvSpPr>
          <p:cNvPr id="4" name="Slide Number Placeholder 3"/>
          <p:cNvSpPr>
            <a:spLocks noGrp="1"/>
          </p:cNvSpPr>
          <p:nvPr>
            <p:ph type="sldNum" sz="quarter" idx="11"/>
          </p:nvPr>
        </p:nvSpPr>
        <p:spPr/>
        <p:txBody>
          <a:bodyPr/>
          <a:lstStyle/>
          <a:p>
            <a:fld id="{B8EE6C0D-8D49-4EF2-B5AB-91C9339EB8BA}" type="slidenum">
              <a:rPr lang="en-US" smtClean="0"/>
              <a:pPr/>
              <a:t>27</a:t>
            </a:fld>
            <a:endParaRPr lang="en-US" dirty="0"/>
          </a:p>
        </p:txBody>
      </p:sp>
      <p:grpSp>
        <p:nvGrpSpPr>
          <p:cNvPr id="19" name="Group 18"/>
          <p:cNvGrpSpPr/>
          <p:nvPr/>
        </p:nvGrpSpPr>
        <p:grpSpPr>
          <a:xfrm>
            <a:off x="3275012" y="1293957"/>
            <a:ext cx="7887299" cy="2581250"/>
            <a:chOff x="1006892" y="1575366"/>
            <a:chExt cx="7887299" cy="3135913"/>
          </a:xfrm>
        </p:grpSpPr>
        <p:sp>
          <p:nvSpPr>
            <p:cNvPr id="20" name="Flowchart: Magnetic Disk 19"/>
            <p:cNvSpPr/>
            <p:nvPr/>
          </p:nvSpPr>
          <p:spPr>
            <a:xfrm>
              <a:off x="7855764" y="2686738"/>
              <a:ext cx="1031469" cy="916912"/>
            </a:xfrm>
            <a:prstGeom prst="flowChartMagneticDisk">
              <a:avLst/>
            </a:prstGeom>
            <a:solidFill>
              <a:srgbClr val="009999">
                <a:lumMod val="75000"/>
              </a:srgbClr>
            </a:solidFill>
            <a:ln w="9525" cap="flat" cmpd="sng" algn="ctr">
              <a:solidFill>
                <a:srgbClr val="3398F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FFFF"/>
                  </a:solidFill>
                  <a:effectLst/>
                  <a:uLnTx/>
                  <a:uFillTx/>
                  <a:latin typeface="Tahoma"/>
                </a:rPr>
                <a:t>UCDB</a:t>
              </a:r>
              <a:endParaRPr kumimoji="0" lang="en-US" sz="2000" b="0" i="0" u="none" strike="noStrike" kern="0" cap="none" spc="0" normalizeH="0" baseline="0" noProof="0" dirty="0">
                <a:ln>
                  <a:noFill/>
                </a:ln>
                <a:solidFill>
                  <a:srgbClr val="FFFFFF"/>
                </a:solidFill>
                <a:effectLst/>
                <a:uLnTx/>
                <a:uFillTx/>
                <a:latin typeface="Tahoma"/>
              </a:endParaRPr>
            </a:p>
          </p:txBody>
        </p:sp>
        <p:sp>
          <p:nvSpPr>
            <p:cNvPr id="21" name="Flowchart: Document 20"/>
            <p:cNvSpPr/>
            <p:nvPr/>
          </p:nvSpPr>
          <p:spPr>
            <a:xfrm>
              <a:off x="2951540" y="3770964"/>
              <a:ext cx="1186365" cy="589841"/>
            </a:xfrm>
            <a:prstGeom prst="flowChartDocument">
              <a:avLst/>
            </a:prstGeom>
            <a:solidFill>
              <a:srgbClr val="FFFF99"/>
            </a:solidFill>
            <a:ln w="6350" cap="flat" cmpd="sng" algn="ctr">
              <a:solidFill>
                <a:srgbClr val="5B9BD5"/>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smtClean="0">
                  <a:ln>
                    <a:noFill/>
                  </a:ln>
                  <a:solidFill>
                    <a:prstClr val="black"/>
                  </a:solidFill>
                  <a:effectLst/>
                  <a:uLnTx/>
                  <a:uFillTx/>
                  <a:latin typeface="+mn-lt"/>
                </a:rPr>
                <a:t>Waivers,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smtClean="0">
                  <a:ln>
                    <a:noFill/>
                  </a:ln>
                  <a:solidFill>
                    <a:prstClr val="black"/>
                  </a:solidFill>
                  <a:effectLst/>
                  <a:uLnTx/>
                  <a:uFillTx/>
                  <a:latin typeface="+mn-lt"/>
                </a:rPr>
                <a:t>Constraints</a:t>
              </a:r>
            </a:p>
          </p:txBody>
        </p:sp>
        <p:cxnSp>
          <p:nvCxnSpPr>
            <p:cNvPr id="22" name="Straight Arrow Connector 21"/>
            <p:cNvCxnSpPr>
              <a:stCxn id="23" idx="3"/>
              <a:endCxn id="47" idx="1"/>
            </p:cNvCxnSpPr>
            <p:nvPr/>
          </p:nvCxnSpPr>
          <p:spPr>
            <a:xfrm flipV="1">
              <a:off x="4391187" y="2584868"/>
              <a:ext cx="439079" cy="1094"/>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sp>
          <p:nvSpPr>
            <p:cNvPr id="23" name="TextBox 22"/>
            <p:cNvSpPr txBox="1"/>
            <p:nvPr/>
          </p:nvSpPr>
          <p:spPr>
            <a:xfrm>
              <a:off x="2697469" y="2168250"/>
              <a:ext cx="1693718" cy="835426"/>
            </a:xfrm>
            <a:prstGeom prst="rect">
              <a:avLst/>
            </a:prstGeom>
            <a:solidFill>
              <a:srgbClr val="FF9900"/>
            </a:solidFill>
            <a:ln>
              <a:solidFill>
                <a:srgbClr val="3398FF">
                  <a:lumMod val="10000"/>
                </a:srgbClr>
              </a:solidFill>
            </a:ln>
            <a:scene3d>
              <a:camera prst="orthographicFront"/>
              <a:lightRig rig="threePt" dir="t"/>
            </a:scene3d>
            <a:sp3d prstMaterial="dkEdge">
              <a:bevelT/>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smtClean="0">
                  <a:ln>
                    <a:noFill/>
                  </a:ln>
                  <a:solidFill>
                    <a:srgbClr val="99CCFF">
                      <a:lumMod val="25000"/>
                    </a:srgbClr>
                  </a:solidFill>
                  <a:effectLst/>
                  <a:uLnTx/>
                  <a:uFillTx/>
                  <a:latin typeface="Tahoma" pitchFamily="-112" charset="0"/>
                  <a:ea typeface="MS PGothic" pitchFamily="34" charset="-128"/>
                </a:rPr>
                <a:t>Questa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smtClean="0">
                  <a:ln>
                    <a:noFill/>
                  </a:ln>
                  <a:solidFill>
                    <a:srgbClr val="99CCFF">
                      <a:lumMod val="25000"/>
                    </a:srgbClr>
                  </a:solidFill>
                  <a:effectLst/>
                  <a:uLnTx/>
                  <a:uFillTx/>
                  <a:latin typeface="Tahoma" pitchFamily="-112" charset="0"/>
                  <a:ea typeface="MS PGothic" pitchFamily="34" charset="-128"/>
                </a:rPr>
                <a:t>CDC</a:t>
              </a:r>
            </a:p>
          </p:txBody>
        </p:sp>
        <p:cxnSp>
          <p:nvCxnSpPr>
            <p:cNvPr id="24" name="Straight Arrow Connector 23"/>
            <p:cNvCxnSpPr>
              <a:stCxn id="21" idx="0"/>
              <a:endCxn id="23" idx="2"/>
            </p:cNvCxnSpPr>
            <p:nvPr/>
          </p:nvCxnSpPr>
          <p:spPr>
            <a:xfrm flipH="1" flipV="1">
              <a:off x="3544328" y="3003675"/>
              <a:ext cx="395" cy="767289"/>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cxnSp>
          <p:nvCxnSpPr>
            <p:cNvPr id="25" name="Straight Arrow Connector 24"/>
            <p:cNvCxnSpPr>
              <a:endCxn id="21" idx="3"/>
            </p:cNvCxnSpPr>
            <p:nvPr/>
          </p:nvCxnSpPr>
          <p:spPr>
            <a:xfrm flipH="1" flipV="1">
              <a:off x="4137905" y="4065885"/>
              <a:ext cx="1936891" cy="1"/>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grpSp>
          <p:nvGrpSpPr>
            <p:cNvPr id="26" name="Group 25"/>
            <p:cNvGrpSpPr/>
            <p:nvPr/>
          </p:nvGrpSpPr>
          <p:grpSpPr>
            <a:xfrm>
              <a:off x="4784757" y="1575366"/>
              <a:ext cx="2580077" cy="3135913"/>
              <a:chOff x="7098438" y="2426524"/>
              <a:chExt cx="2753083" cy="3346189"/>
            </a:xfrm>
          </p:grpSpPr>
          <p:cxnSp>
            <p:nvCxnSpPr>
              <p:cNvPr id="45" name="Straight Arrow Connector 44"/>
              <p:cNvCxnSpPr/>
              <p:nvPr/>
            </p:nvCxnSpPr>
            <p:spPr>
              <a:xfrm>
                <a:off x="8451369" y="4230624"/>
                <a:ext cx="5573" cy="1542089"/>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grpSp>
            <p:nvGrpSpPr>
              <p:cNvPr id="46" name="Group 45"/>
              <p:cNvGrpSpPr/>
              <p:nvPr/>
            </p:nvGrpSpPr>
            <p:grpSpPr>
              <a:xfrm>
                <a:off x="7098438" y="2426524"/>
                <a:ext cx="2753083" cy="2092731"/>
                <a:chOff x="7098438" y="2426524"/>
                <a:chExt cx="2753083" cy="2092731"/>
              </a:xfrm>
            </p:grpSpPr>
            <p:sp>
              <p:nvSpPr>
                <p:cNvPr id="47" name="Rectangle 46"/>
                <p:cNvSpPr/>
                <p:nvPr/>
              </p:nvSpPr>
              <p:spPr>
                <a:xfrm>
                  <a:off x="7146999" y="2488180"/>
                  <a:ext cx="2617487" cy="2031075"/>
                </a:xfrm>
                <a:prstGeom prst="rect">
                  <a:avLst/>
                </a:prstGeom>
                <a:solidFill>
                  <a:srgbClr val="FFFFFF">
                    <a:lumMod val="95000"/>
                  </a:srgbClr>
                </a:solidFill>
                <a:ln w="9525" cap="flat" cmpd="sng" algn="ctr">
                  <a:solidFill>
                    <a:srgbClr val="FFFFFF"/>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Tahoma"/>
                  </a:endParaRPr>
                </a:p>
              </p:txBody>
            </p:sp>
            <p:sp>
              <p:nvSpPr>
                <p:cNvPr id="48" name="TextBox 47"/>
                <p:cNvSpPr txBox="1"/>
                <p:nvPr/>
              </p:nvSpPr>
              <p:spPr>
                <a:xfrm>
                  <a:off x="7098438" y="2426524"/>
                  <a:ext cx="2753083" cy="3197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dirty="0" smtClean="0">
                      <a:ln>
                        <a:noFill/>
                      </a:ln>
                      <a:solidFill>
                        <a:srgbClr val="99CCFF">
                          <a:lumMod val="25000"/>
                        </a:srgbClr>
                      </a:solidFill>
                      <a:effectLst/>
                      <a:uLnTx/>
                      <a:uFillTx/>
                      <a:ea typeface="MS PGothic" pitchFamily="34" charset="-128"/>
                    </a:rPr>
                    <a:t>GUI-based</a:t>
                  </a:r>
                  <a:r>
                    <a:rPr lang="en-CA" sz="1050" b="1" kern="0" noProof="0" dirty="0" smtClean="0">
                      <a:solidFill>
                        <a:srgbClr val="99CCFF">
                          <a:lumMod val="25000"/>
                        </a:srgbClr>
                      </a:solidFill>
                      <a:ea typeface="MS PGothic" pitchFamily="34" charset="-128"/>
                    </a:rPr>
                    <a:t> work flow &amp; reports</a:t>
                  </a:r>
                  <a:endParaRPr kumimoji="0" lang="en-CA" sz="1050" b="1" i="0" u="none" strike="noStrike" kern="0" cap="none" spc="0" normalizeH="0" baseline="0" noProof="0" dirty="0" smtClean="0">
                    <a:ln>
                      <a:noFill/>
                    </a:ln>
                    <a:solidFill>
                      <a:srgbClr val="99CCFF">
                        <a:lumMod val="25000"/>
                      </a:srgbClr>
                    </a:solidFill>
                    <a:effectLst/>
                    <a:uLnTx/>
                    <a:uFillTx/>
                    <a:ea typeface="MS PGothic" pitchFamily="34" charset="-128"/>
                  </a:endParaRPr>
                </a:p>
              </p:txBody>
            </p:sp>
            <p:pic>
              <p:nvPicPr>
                <p:cNvPr id="49" name="Picture 3"/>
                <p:cNvPicPr>
                  <a:picLocks noChangeAspect="1" noChangeArrowheads="1"/>
                </p:cNvPicPr>
                <p:nvPr/>
              </p:nvPicPr>
              <p:blipFill>
                <a:blip r:embed="rId2"/>
                <a:srcRect/>
                <a:stretch>
                  <a:fillRect/>
                </a:stretch>
              </p:blipFill>
              <p:spPr bwMode="auto">
                <a:xfrm>
                  <a:off x="7257897" y="2716977"/>
                  <a:ext cx="2395691" cy="1716500"/>
                </a:xfrm>
                <a:prstGeom prst="rect">
                  <a:avLst/>
                </a:prstGeom>
                <a:noFill/>
                <a:ln w="9525">
                  <a:noFill/>
                  <a:miter lim="800000"/>
                  <a:headEnd/>
                  <a:tailEnd/>
                </a:ln>
              </p:spPr>
            </p:pic>
          </p:grpSp>
        </p:grpSp>
        <p:sp>
          <p:nvSpPr>
            <p:cNvPr id="27" name="Flowchart: Magnetic Disk 26"/>
            <p:cNvSpPr/>
            <p:nvPr/>
          </p:nvSpPr>
          <p:spPr>
            <a:xfrm>
              <a:off x="7848807" y="1614107"/>
              <a:ext cx="1045384" cy="1309321"/>
            </a:xfrm>
            <a:prstGeom prst="flowChartMagneticDisk">
              <a:avLst/>
            </a:prstGeom>
            <a:solidFill>
              <a:srgbClr val="009999">
                <a:lumMod val="75000"/>
              </a:srgbClr>
            </a:solidFill>
            <a:ln w="9525" cap="flat" cmpd="sng" algn="ctr">
              <a:solidFill>
                <a:srgbClr val="3398FF">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Tahoma"/>
                </a:rPr>
                <a:t/>
              </a:r>
              <a:br>
                <a:rPr kumimoji="0" lang="en-US" sz="1000" b="1" i="0" u="none" strike="noStrike" kern="0" cap="none" spc="0" normalizeH="0" baseline="0" noProof="0" dirty="0" smtClean="0">
                  <a:ln>
                    <a:noFill/>
                  </a:ln>
                  <a:solidFill>
                    <a:srgbClr val="FFFFFF"/>
                  </a:solidFill>
                  <a:effectLst/>
                  <a:uLnTx/>
                  <a:uFillTx/>
                  <a:latin typeface="Tahoma"/>
                </a:rPr>
              </a:br>
              <a:r>
                <a:rPr kumimoji="0" lang="en-US" sz="1000" b="1" i="0" u="none" strike="noStrike" kern="0" cap="none" spc="0" normalizeH="0" baseline="0" noProof="0" dirty="0" smtClean="0">
                  <a:ln>
                    <a:noFill/>
                  </a:ln>
                  <a:solidFill>
                    <a:srgbClr val="FFFFFF"/>
                  </a:solidFill>
                  <a:effectLst/>
                  <a:uLnTx/>
                  <a:uFillTx/>
                  <a:latin typeface="Tahoma"/>
                </a:rPr>
                <a:t>“CDC-FX”</a:t>
              </a:r>
              <a:br>
                <a:rPr kumimoji="0" lang="en-US" sz="1000" b="1" i="0" u="none" strike="noStrike" kern="0" cap="none" spc="0" normalizeH="0" baseline="0" noProof="0" dirty="0" smtClean="0">
                  <a:ln>
                    <a:noFill/>
                  </a:ln>
                  <a:solidFill>
                    <a:srgbClr val="FFFFFF"/>
                  </a:solidFill>
                  <a:effectLst/>
                  <a:uLnTx/>
                  <a:uFillTx/>
                  <a:latin typeface="Tahoma"/>
                </a:rPr>
              </a:br>
              <a:r>
                <a:rPr kumimoji="0" lang="en-US" sz="1000" b="1" i="0" u="none" strike="noStrike" kern="0" cap="none" spc="0" normalizeH="0" baseline="0" noProof="0" dirty="0" smtClean="0">
                  <a:ln>
                    <a:noFill/>
                  </a:ln>
                  <a:solidFill>
                    <a:srgbClr val="FFFFFF"/>
                  </a:solidFill>
                  <a:effectLst/>
                  <a:uLnTx/>
                  <a:uFillTx/>
                  <a:latin typeface="Tahoma"/>
                </a:rPr>
                <a:t>Metastability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Tahoma"/>
                </a:rPr>
                <a:t>m</a:t>
              </a:r>
              <a:r>
                <a:rPr kumimoji="0" lang="en-US" sz="1000" b="1" i="0" u="none" strike="noStrike" kern="0" cap="none" spc="0" normalizeH="0" baseline="0" noProof="0" dirty="0" smtClean="0">
                  <a:ln>
                    <a:noFill/>
                  </a:ln>
                  <a:solidFill>
                    <a:srgbClr val="FFFFFF"/>
                  </a:solidFill>
                  <a:effectLst/>
                  <a:uLnTx/>
                  <a:uFillTx/>
                  <a:latin typeface="Tahoma"/>
                </a:rPr>
                <a:t>odels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Tahoma"/>
                </a:rPr>
                <a:t>for functional simulation</a:t>
              </a:r>
              <a:endParaRPr kumimoji="0" lang="en-US" sz="1000" b="1" i="0" u="none" strike="noStrike" kern="0" cap="none" spc="0" normalizeH="0" baseline="0" noProof="0" dirty="0">
                <a:ln>
                  <a:noFill/>
                </a:ln>
                <a:solidFill>
                  <a:srgbClr val="FFFFFF"/>
                </a:solidFill>
                <a:effectLst/>
                <a:uLnTx/>
                <a:uFillTx/>
                <a:latin typeface="Tahoma"/>
              </a:endParaRPr>
            </a:p>
          </p:txBody>
        </p:sp>
        <p:cxnSp>
          <p:nvCxnSpPr>
            <p:cNvPr id="28" name="Straight Arrow Connector 27"/>
            <p:cNvCxnSpPr/>
            <p:nvPr/>
          </p:nvCxnSpPr>
          <p:spPr>
            <a:xfrm>
              <a:off x="7283268" y="2535359"/>
              <a:ext cx="402649" cy="0"/>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sp>
          <p:nvSpPr>
            <p:cNvPr id="29" name="Left Bracket 28"/>
            <p:cNvSpPr/>
            <p:nvPr/>
          </p:nvSpPr>
          <p:spPr>
            <a:xfrm>
              <a:off x="7693000" y="1575366"/>
              <a:ext cx="143353" cy="2028284"/>
            </a:xfrm>
            <a:prstGeom prst="leftBracke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nvGrpSpPr>
            <p:cNvPr id="30" name="Group 29"/>
            <p:cNvGrpSpPr/>
            <p:nvPr/>
          </p:nvGrpSpPr>
          <p:grpSpPr>
            <a:xfrm>
              <a:off x="1431343" y="2880880"/>
              <a:ext cx="1128523" cy="635497"/>
              <a:chOff x="1437782" y="2649062"/>
              <a:chExt cx="1128523" cy="635497"/>
            </a:xfrm>
          </p:grpSpPr>
          <p:cxnSp>
            <p:nvCxnSpPr>
              <p:cNvPr id="41" name="Straight Arrow Connector 40"/>
              <p:cNvCxnSpPr/>
              <p:nvPr/>
            </p:nvCxnSpPr>
            <p:spPr>
              <a:xfrm flipV="1">
                <a:off x="2186627" y="2913770"/>
                <a:ext cx="379678" cy="1530"/>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grpSp>
            <p:nvGrpSpPr>
              <p:cNvPr id="42" name="Group 41"/>
              <p:cNvGrpSpPr/>
              <p:nvPr/>
            </p:nvGrpSpPr>
            <p:grpSpPr>
              <a:xfrm>
                <a:off x="1437782" y="2649062"/>
                <a:ext cx="761723" cy="635497"/>
                <a:chOff x="1437782" y="2365728"/>
                <a:chExt cx="761723" cy="635497"/>
              </a:xfrm>
            </p:grpSpPr>
            <p:sp>
              <p:nvSpPr>
                <p:cNvPr id="43" name="AutoShape 12"/>
                <p:cNvSpPr>
                  <a:spLocks noChangeArrowheads="1"/>
                </p:cNvSpPr>
                <p:nvPr/>
              </p:nvSpPr>
              <p:spPr bwMode="auto">
                <a:xfrm>
                  <a:off x="1437782" y="2365728"/>
                  <a:ext cx="761723" cy="635497"/>
                </a:xfrm>
                <a:prstGeom prst="flowChartMultidocument">
                  <a:avLst/>
                </a:prstGeom>
                <a:solidFill>
                  <a:srgbClr val="5B9BD5"/>
                </a:solidFill>
                <a:ln w="9525">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ea typeface="Tahoma" panose="020B0604030504040204" pitchFamily="34" charset="0"/>
                    <a:cs typeface="Tahoma" panose="020B0604030504040204" pitchFamily="34" charset="0"/>
                  </a:endParaRPr>
                </a:p>
              </p:txBody>
            </p:sp>
            <p:sp>
              <p:nvSpPr>
                <p:cNvPr id="44" name="TextBox 43"/>
                <p:cNvSpPr txBox="1"/>
                <p:nvPr/>
              </p:nvSpPr>
              <p:spPr>
                <a:xfrm>
                  <a:off x="1469599" y="2507279"/>
                  <a:ext cx="677941" cy="3954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smtClean="0">
                      <a:ln>
                        <a:noFill/>
                      </a:ln>
                      <a:solidFill>
                        <a:prstClr val="white"/>
                      </a:solidFill>
                      <a:effectLst/>
                      <a:uLnTx/>
                      <a:uFillTx/>
                      <a:ea typeface="Tahoma" panose="020B0604030504040204" pitchFamily="34" charset="0"/>
                      <a:cs typeface="Tahoma" panose="020B0604030504040204" pitchFamily="34" charset="0"/>
                    </a:rPr>
                    <a:t>RTL</a:t>
                  </a:r>
                </a:p>
              </p:txBody>
            </p:sp>
          </p:grpSp>
        </p:grpSp>
        <p:grpSp>
          <p:nvGrpSpPr>
            <p:cNvPr id="31" name="Group 30"/>
            <p:cNvGrpSpPr/>
            <p:nvPr/>
          </p:nvGrpSpPr>
          <p:grpSpPr>
            <a:xfrm>
              <a:off x="1431343" y="2222322"/>
              <a:ext cx="1128523" cy="676447"/>
              <a:chOff x="1538793" y="2760203"/>
              <a:chExt cx="1128523" cy="676447"/>
            </a:xfrm>
          </p:grpSpPr>
          <p:cxnSp>
            <p:nvCxnSpPr>
              <p:cNvPr id="39" name="Straight Arrow Connector 38"/>
              <p:cNvCxnSpPr/>
              <p:nvPr/>
            </p:nvCxnSpPr>
            <p:spPr>
              <a:xfrm>
                <a:off x="2166093" y="3070306"/>
                <a:ext cx="501223" cy="3"/>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sp>
            <p:nvSpPr>
              <p:cNvPr id="40" name="AutoShape 12"/>
              <p:cNvSpPr>
                <a:spLocks noChangeArrowheads="1"/>
              </p:cNvSpPr>
              <p:nvPr/>
            </p:nvSpPr>
            <p:spPr bwMode="auto">
              <a:xfrm>
                <a:off x="1538793" y="2760203"/>
                <a:ext cx="761723" cy="676447"/>
              </a:xfrm>
              <a:prstGeom prst="flowChartMultidocument">
                <a:avLst/>
              </a:prstGeom>
              <a:solidFill>
                <a:schemeClr val="accent2">
                  <a:lumMod val="20000"/>
                  <a:lumOff val="80000"/>
                </a:schemeClr>
              </a:solidFill>
              <a:ln w="9525">
                <a:solidFill>
                  <a:srgbClr val="333333"/>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333333"/>
                    </a:solidFill>
                    <a:effectLst/>
                    <a:uLnTx/>
                    <a:uFillTx/>
                    <a:latin typeface="Tahoma" pitchFamily="-112" charset="0"/>
                    <a:ea typeface="MS PGothic" pitchFamily="34" charset="-128"/>
                  </a:rPr>
                  <a:t>SDC</a:t>
                </a:r>
              </a:p>
            </p:txBody>
          </p:sp>
        </p:grpSp>
        <p:sp>
          <p:nvSpPr>
            <p:cNvPr id="33" name="Left Bracket 32"/>
            <p:cNvSpPr/>
            <p:nvPr/>
          </p:nvSpPr>
          <p:spPr>
            <a:xfrm>
              <a:off x="2605392" y="1727766"/>
              <a:ext cx="150687" cy="1723772"/>
            </a:xfrm>
            <a:prstGeom prst="leftBracke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cxnSp>
          <p:nvCxnSpPr>
            <p:cNvPr id="34" name="Elbow Connector 33"/>
            <p:cNvCxnSpPr>
              <a:stCxn id="35" idx="2"/>
            </p:cNvCxnSpPr>
            <p:nvPr/>
          </p:nvCxnSpPr>
          <p:spPr>
            <a:xfrm rot="16200000" flipH="1">
              <a:off x="3728298" y="2357415"/>
              <a:ext cx="365199" cy="4293987"/>
            </a:xfrm>
            <a:prstGeom prst="bentConnector2">
              <a:avLst/>
            </a:prstGeom>
            <a:noFill/>
            <a:ln w="57150" cap="flat" cmpd="sng" algn="ctr">
              <a:solidFill>
                <a:srgbClr val="00264D"/>
              </a:solidFill>
              <a:prstDash val="solid"/>
              <a:miter lim="800000"/>
              <a:headEnd type="arrow"/>
              <a:tailEnd type="none"/>
            </a:ln>
            <a:effectLst/>
          </p:spPr>
        </p:cxnSp>
        <p:sp>
          <p:nvSpPr>
            <p:cNvPr id="35" name="Flowchart: Document 34"/>
            <p:cNvSpPr/>
            <p:nvPr/>
          </p:nvSpPr>
          <p:spPr>
            <a:xfrm>
              <a:off x="1006892" y="3770964"/>
              <a:ext cx="1514023" cy="589841"/>
            </a:xfrm>
            <a:prstGeom prst="flowChartDocument">
              <a:avLst/>
            </a:prstGeom>
            <a:solidFill>
              <a:srgbClr val="FFFF99"/>
            </a:solidFill>
            <a:ln w="6350" cap="flat" cmpd="sng" algn="ctr">
              <a:solidFill>
                <a:srgbClr val="5B9BD5"/>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smtClean="0">
                  <a:ln>
                    <a:noFill/>
                  </a:ln>
                  <a:solidFill>
                    <a:prstClr val="black"/>
                  </a:solidFill>
                  <a:effectLst/>
                  <a:uLnTx/>
                  <a:uFillTx/>
                  <a:latin typeface="+mn-lt"/>
                </a:rPr>
                <a:t>Recommended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smtClean="0">
                  <a:ln>
                    <a:noFill/>
                  </a:ln>
                  <a:solidFill>
                    <a:prstClr val="black"/>
                  </a:solidFill>
                  <a:effectLst/>
                  <a:uLnTx/>
                  <a:uFillTx/>
                  <a:latin typeface="+mn-lt"/>
                </a:rPr>
                <a:t>Synchronizers</a:t>
              </a:r>
            </a:p>
          </p:txBody>
        </p:sp>
        <p:cxnSp>
          <p:nvCxnSpPr>
            <p:cNvPr id="36" name="Straight Arrow Connector 35"/>
            <p:cNvCxnSpPr>
              <a:stCxn id="35" idx="0"/>
            </p:cNvCxnSpPr>
            <p:nvPr/>
          </p:nvCxnSpPr>
          <p:spPr>
            <a:xfrm flipV="1">
              <a:off x="1763904" y="3434147"/>
              <a:ext cx="1772" cy="336817"/>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grpSp>
      <p:sp>
        <p:nvSpPr>
          <p:cNvPr id="52" name="Flowchart: Magnetic Disk 51"/>
          <p:cNvSpPr/>
          <p:nvPr/>
        </p:nvSpPr>
        <p:spPr>
          <a:xfrm>
            <a:off x="1978056" y="2388012"/>
            <a:ext cx="1031469" cy="463994"/>
          </a:xfrm>
          <a:prstGeom prst="flowChartMagneticDisk">
            <a:avLst/>
          </a:prstGeom>
          <a:solidFill>
            <a:srgbClr val="FFCC51"/>
          </a:solidFill>
          <a:ln w="9525" cap="flat" cmpd="sng" algn="ctr">
            <a:solidFill>
              <a:srgbClr val="3398F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Tahoma"/>
            </a:endParaRPr>
          </a:p>
        </p:txBody>
      </p:sp>
      <p:pic>
        <p:nvPicPr>
          <p:cNvPr id="1036" name="Picture 12" descr="http://logonoid.com/images/microsemi-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403" y="2565303"/>
            <a:ext cx="958903" cy="178858"/>
          </a:xfrm>
          <a:prstGeom prst="rect">
            <a:avLst/>
          </a:prstGeom>
          <a:noFill/>
          <a:extLst>
            <a:ext uri="{909E8E84-426E-40DD-AFC4-6F175D3DCCD1}">
              <a14:hiddenFill xmlns:a14="http://schemas.microsoft.com/office/drawing/2010/main">
                <a:solidFill>
                  <a:srgbClr val="FFFFFF"/>
                </a:solidFill>
              </a14:hiddenFill>
            </a:ext>
          </a:extLst>
        </p:spPr>
      </p:pic>
      <p:sp>
        <p:nvSpPr>
          <p:cNvPr id="53" name="Flowchart: Magnetic Disk 52"/>
          <p:cNvSpPr/>
          <p:nvPr/>
        </p:nvSpPr>
        <p:spPr>
          <a:xfrm>
            <a:off x="1981294" y="2073216"/>
            <a:ext cx="1031469" cy="463994"/>
          </a:xfrm>
          <a:prstGeom prst="flowChartMagneticDisk">
            <a:avLst/>
          </a:prstGeom>
          <a:solidFill>
            <a:srgbClr val="FEFFCE"/>
          </a:solidFill>
          <a:ln w="9525" cap="flat" cmpd="sng" algn="ctr">
            <a:solidFill>
              <a:srgbClr val="3398F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Tahoma"/>
            </a:endParaRPr>
          </a:p>
        </p:txBody>
      </p:sp>
      <p:pic>
        <p:nvPicPr>
          <p:cNvPr id="14" name="Picture 13"/>
          <p:cNvPicPr>
            <a:picLocks noChangeAspect="1"/>
          </p:cNvPicPr>
          <p:nvPr/>
        </p:nvPicPr>
        <p:blipFill>
          <a:blip r:embed="rId4"/>
          <a:stretch>
            <a:fillRect/>
          </a:stretch>
        </p:blipFill>
        <p:spPr>
          <a:xfrm>
            <a:off x="2151257" y="2238292"/>
            <a:ext cx="710407" cy="279857"/>
          </a:xfrm>
          <a:prstGeom prst="rect">
            <a:avLst/>
          </a:prstGeom>
        </p:spPr>
      </p:pic>
      <p:sp>
        <p:nvSpPr>
          <p:cNvPr id="54" name="Flowchart: Magnetic Disk 53"/>
          <p:cNvSpPr/>
          <p:nvPr/>
        </p:nvSpPr>
        <p:spPr>
          <a:xfrm>
            <a:off x="1967465" y="1738061"/>
            <a:ext cx="1031469" cy="463994"/>
          </a:xfrm>
          <a:prstGeom prst="flowChartMagneticDisk">
            <a:avLst/>
          </a:prstGeom>
          <a:solidFill>
            <a:srgbClr val="A4FF6F"/>
          </a:solidFill>
          <a:ln w="9525" cap="flat" cmpd="sng" algn="ctr">
            <a:solidFill>
              <a:srgbClr val="3398F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Tahoma"/>
            </a:endParaRPr>
          </a:p>
        </p:txBody>
      </p:sp>
      <p:pic>
        <p:nvPicPr>
          <p:cNvPr id="1032" name="Picture 8" descr="File:Xilinx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129" y="1954903"/>
            <a:ext cx="828954" cy="158583"/>
          </a:xfrm>
          <a:prstGeom prst="rect">
            <a:avLst/>
          </a:prstGeom>
          <a:solidFill>
            <a:schemeClr val="bg1"/>
          </a:solidFill>
        </p:spPr>
      </p:pic>
      <p:pic>
        <p:nvPicPr>
          <p:cNvPr id="5" name="Picture 4"/>
          <p:cNvPicPr>
            <a:picLocks noChangeAspect="1"/>
          </p:cNvPicPr>
          <p:nvPr/>
        </p:nvPicPr>
        <p:blipFill>
          <a:blip r:embed="rId6"/>
          <a:stretch>
            <a:fillRect/>
          </a:stretch>
        </p:blipFill>
        <p:spPr>
          <a:xfrm>
            <a:off x="2042431" y="2899160"/>
            <a:ext cx="952500" cy="217597"/>
          </a:xfrm>
          <a:prstGeom prst="rect">
            <a:avLst/>
          </a:prstGeom>
        </p:spPr>
      </p:pic>
    </p:spTree>
    <p:extLst>
      <p:ext uri="{BB962C8B-B14F-4D97-AF65-F5344CB8AC3E}">
        <p14:creationId xmlns:p14="http://schemas.microsoft.com/office/powerpoint/2010/main" val="19553977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Questa CDC ASIC Workflow</a:t>
            </a:r>
            <a:endParaRPr lang="en-US"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28</a:t>
            </a:fld>
            <a:endParaRPr lang="en-US" dirty="0"/>
          </a:p>
        </p:txBody>
      </p:sp>
      <p:grpSp>
        <p:nvGrpSpPr>
          <p:cNvPr id="7" name="Group 6"/>
          <p:cNvGrpSpPr/>
          <p:nvPr/>
        </p:nvGrpSpPr>
        <p:grpSpPr>
          <a:xfrm>
            <a:off x="2150763" y="1752600"/>
            <a:ext cx="7887299" cy="3147514"/>
            <a:chOff x="1006892" y="1563764"/>
            <a:chExt cx="7887299" cy="3147514"/>
          </a:xfrm>
        </p:grpSpPr>
        <p:sp>
          <p:nvSpPr>
            <p:cNvPr id="8" name="Flowchart: Magnetic Disk 7"/>
            <p:cNvSpPr/>
            <p:nvPr/>
          </p:nvSpPr>
          <p:spPr>
            <a:xfrm>
              <a:off x="7855764" y="2686738"/>
              <a:ext cx="1031469" cy="916912"/>
            </a:xfrm>
            <a:prstGeom prst="flowChartMagneticDisk">
              <a:avLst/>
            </a:prstGeom>
            <a:solidFill>
              <a:srgbClr val="009999">
                <a:lumMod val="75000"/>
              </a:srgbClr>
            </a:solidFill>
            <a:ln w="9525" cap="flat" cmpd="sng" algn="ctr">
              <a:solidFill>
                <a:srgbClr val="3398F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FFFF"/>
                  </a:solidFill>
                  <a:effectLst/>
                  <a:uLnTx/>
                  <a:uFillTx/>
                  <a:latin typeface="Tahoma"/>
                </a:rPr>
                <a:t>UCDB</a:t>
              </a:r>
              <a:endParaRPr kumimoji="0" lang="en-US" sz="2000" b="0" i="0" u="none" strike="noStrike" kern="0" cap="none" spc="0" normalizeH="0" baseline="0" noProof="0" dirty="0">
                <a:ln>
                  <a:noFill/>
                </a:ln>
                <a:solidFill>
                  <a:srgbClr val="FFFFFF"/>
                </a:solidFill>
                <a:effectLst/>
                <a:uLnTx/>
                <a:uFillTx/>
                <a:latin typeface="Tahoma"/>
              </a:endParaRPr>
            </a:p>
          </p:txBody>
        </p:sp>
        <p:sp>
          <p:nvSpPr>
            <p:cNvPr id="9" name="Flowchart: Document 8"/>
            <p:cNvSpPr/>
            <p:nvPr/>
          </p:nvSpPr>
          <p:spPr>
            <a:xfrm>
              <a:off x="2951540" y="3770964"/>
              <a:ext cx="1186365" cy="589841"/>
            </a:xfrm>
            <a:prstGeom prst="flowChartDocument">
              <a:avLst/>
            </a:prstGeom>
            <a:solidFill>
              <a:srgbClr val="FFFF99"/>
            </a:solidFill>
            <a:ln w="6350" cap="flat" cmpd="sng" algn="ctr">
              <a:solidFill>
                <a:srgbClr val="5B9BD5"/>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smtClean="0">
                  <a:ln>
                    <a:noFill/>
                  </a:ln>
                  <a:solidFill>
                    <a:prstClr val="black"/>
                  </a:solidFill>
                  <a:effectLst/>
                  <a:uLnTx/>
                  <a:uFillTx/>
                  <a:latin typeface="+mn-lt"/>
                </a:rPr>
                <a:t>Waivers,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smtClean="0">
                  <a:ln>
                    <a:noFill/>
                  </a:ln>
                  <a:solidFill>
                    <a:prstClr val="black"/>
                  </a:solidFill>
                  <a:effectLst/>
                  <a:uLnTx/>
                  <a:uFillTx/>
                  <a:latin typeface="+mn-lt"/>
                </a:rPr>
                <a:t>Constraints</a:t>
              </a:r>
            </a:p>
          </p:txBody>
        </p:sp>
        <p:cxnSp>
          <p:nvCxnSpPr>
            <p:cNvPr id="10" name="Straight Arrow Connector 9"/>
            <p:cNvCxnSpPr>
              <a:stCxn id="11" idx="3"/>
            </p:cNvCxnSpPr>
            <p:nvPr/>
          </p:nvCxnSpPr>
          <p:spPr>
            <a:xfrm flipV="1">
              <a:off x="4394716" y="2567549"/>
              <a:ext cx="409732" cy="1182"/>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sp>
          <p:nvSpPr>
            <p:cNvPr id="11" name="TextBox 10"/>
            <p:cNvSpPr txBox="1"/>
            <p:nvPr/>
          </p:nvSpPr>
          <p:spPr>
            <a:xfrm>
              <a:off x="2700998" y="1876233"/>
              <a:ext cx="1693718" cy="1384995"/>
            </a:xfrm>
            <a:prstGeom prst="rect">
              <a:avLst/>
            </a:prstGeom>
            <a:solidFill>
              <a:srgbClr val="FF9900"/>
            </a:solidFill>
            <a:ln>
              <a:solidFill>
                <a:srgbClr val="3398FF">
                  <a:lumMod val="10000"/>
                </a:srgbClr>
              </a:solidFill>
            </a:ln>
            <a:scene3d>
              <a:camera prst="orthographicFront"/>
              <a:lightRig rig="threePt" dir="t"/>
            </a:scene3d>
            <a:sp3d prstMaterial="dkEdge">
              <a:bevelT/>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dirty="0" smtClean="0">
                <a:ln>
                  <a:noFill/>
                </a:ln>
                <a:solidFill>
                  <a:srgbClr val="99CCFF">
                    <a:lumMod val="25000"/>
                  </a:srgbClr>
                </a:solidFill>
                <a:effectLst/>
                <a:uLnTx/>
                <a:uFillTx/>
                <a:latin typeface="Tahoma" pitchFamily="-112" charset="0"/>
                <a:ea typeface="MS PGothic" pitchFamily="34"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smtClean="0">
                  <a:ln>
                    <a:noFill/>
                  </a:ln>
                  <a:solidFill>
                    <a:srgbClr val="99CCFF">
                      <a:lumMod val="25000"/>
                    </a:srgbClr>
                  </a:solidFill>
                  <a:effectLst/>
                  <a:uLnTx/>
                  <a:uFillTx/>
                  <a:latin typeface="Tahoma" pitchFamily="-112" charset="0"/>
                  <a:ea typeface="MS PGothic" pitchFamily="34" charset="-128"/>
                </a:rPr>
                <a:t>Questa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smtClean="0">
                  <a:ln>
                    <a:noFill/>
                  </a:ln>
                  <a:solidFill>
                    <a:srgbClr val="99CCFF">
                      <a:lumMod val="25000"/>
                    </a:srgbClr>
                  </a:solidFill>
                  <a:effectLst/>
                  <a:uLnTx/>
                  <a:uFillTx/>
                  <a:latin typeface="Tahoma" pitchFamily="-112" charset="0"/>
                  <a:ea typeface="MS PGothic" pitchFamily="34" charset="-128"/>
                </a:rPr>
                <a:t>CDC</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dirty="0">
                <a:ln>
                  <a:noFill/>
                </a:ln>
                <a:solidFill>
                  <a:srgbClr val="99CCFF">
                    <a:lumMod val="25000"/>
                  </a:srgbClr>
                </a:solidFill>
                <a:effectLst/>
                <a:uLnTx/>
                <a:uFillTx/>
                <a:latin typeface="Tahoma" pitchFamily="-112" charset="0"/>
                <a:ea typeface="MS PGothic" pitchFamily="34" charset="-128"/>
              </a:endParaRPr>
            </a:p>
          </p:txBody>
        </p:sp>
        <p:cxnSp>
          <p:nvCxnSpPr>
            <p:cNvPr id="12" name="Straight Arrow Connector 11"/>
            <p:cNvCxnSpPr>
              <a:stCxn id="9" idx="0"/>
              <a:endCxn id="11" idx="2"/>
            </p:cNvCxnSpPr>
            <p:nvPr/>
          </p:nvCxnSpPr>
          <p:spPr>
            <a:xfrm flipV="1">
              <a:off x="3544723" y="3261228"/>
              <a:ext cx="3134" cy="509736"/>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cxnSp>
          <p:nvCxnSpPr>
            <p:cNvPr id="13" name="Straight Arrow Connector 12"/>
            <p:cNvCxnSpPr>
              <a:endCxn id="9" idx="3"/>
            </p:cNvCxnSpPr>
            <p:nvPr/>
          </p:nvCxnSpPr>
          <p:spPr>
            <a:xfrm flipH="1" flipV="1">
              <a:off x="4137905" y="4065885"/>
              <a:ext cx="1936891" cy="1"/>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grpSp>
          <p:nvGrpSpPr>
            <p:cNvPr id="14" name="Group 13"/>
            <p:cNvGrpSpPr/>
            <p:nvPr/>
          </p:nvGrpSpPr>
          <p:grpSpPr>
            <a:xfrm>
              <a:off x="4830266" y="1633147"/>
              <a:ext cx="2453002" cy="3078131"/>
              <a:chOff x="7146999" y="2488180"/>
              <a:chExt cx="2617487" cy="3284533"/>
            </a:xfrm>
          </p:grpSpPr>
          <p:cxnSp>
            <p:nvCxnSpPr>
              <p:cNvPr id="33" name="Straight Arrow Connector 32"/>
              <p:cNvCxnSpPr/>
              <p:nvPr/>
            </p:nvCxnSpPr>
            <p:spPr>
              <a:xfrm>
                <a:off x="8451369" y="4230624"/>
                <a:ext cx="5573" cy="1542089"/>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grpSp>
            <p:nvGrpSpPr>
              <p:cNvPr id="34" name="Group 33"/>
              <p:cNvGrpSpPr/>
              <p:nvPr/>
            </p:nvGrpSpPr>
            <p:grpSpPr>
              <a:xfrm>
                <a:off x="7146999" y="2488180"/>
                <a:ext cx="2617487" cy="2031075"/>
                <a:chOff x="7146999" y="2488180"/>
                <a:chExt cx="2617487" cy="2031075"/>
              </a:xfrm>
            </p:grpSpPr>
            <p:sp>
              <p:nvSpPr>
                <p:cNvPr id="35" name="Rectangle 34"/>
                <p:cNvSpPr/>
                <p:nvPr/>
              </p:nvSpPr>
              <p:spPr>
                <a:xfrm>
                  <a:off x="7146999" y="2488180"/>
                  <a:ext cx="2617487" cy="2031075"/>
                </a:xfrm>
                <a:prstGeom prst="rect">
                  <a:avLst/>
                </a:prstGeom>
                <a:solidFill>
                  <a:srgbClr val="FFFFFF">
                    <a:lumMod val="95000"/>
                  </a:srgbClr>
                </a:solidFill>
                <a:ln w="9525" cap="flat" cmpd="sng" algn="ctr">
                  <a:solidFill>
                    <a:srgbClr val="FFFFFF"/>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Tahoma"/>
                  </a:endParaRPr>
                </a:p>
              </p:txBody>
            </p:sp>
            <p:sp>
              <p:nvSpPr>
                <p:cNvPr id="36" name="TextBox 35"/>
                <p:cNvSpPr txBox="1"/>
                <p:nvPr/>
              </p:nvSpPr>
              <p:spPr>
                <a:xfrm>
                  <a:off x="7378760" y="2488181"/>
                  <a:ext cx="215396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smtClean="0">
                      <a:ln>
                        <a:noFill/>
                      </a:ln>
                      <a:solidFill>
                        <a:srgbClr val="99CCFF">
                          <a:lumMod val="25000"/>
                        </a:srgbClr>
                      </a:solidFill>
                      <a:effectLst/>
                      <a:uLnTx/>
                      <a:uFillTx/>
                      <a:latin typeface="Tahoma" pitchFamily="-112" charset="0"/>
                      <a:ea typeface="MS PGothic" pitchFamily="34" charset="-128"/>
                    </a:rPr>
                    <a:t>Textual &amp; GUI Reporting</a:t>
                  </a:r>
                </a:p>
              </p:txBody>
            </p:sp>
            <p:pic>
              <p:nvPicPr>
                <p:cNvPr id="37" name="Picture 3"/>
                <p:cNvPicPr>
                  <a:picLocks noChangeAspect="1" noChangeArrowheads="1"/>
                </p:cNvPicPr>
                <p:nvPr/>
              </p:nvPicPr>
              <p:blipFill>
                <a:blip r:embed="rId2"/>
                <a:srcRect/>
                <a:stretch>
                  <a:fillRect/>
                </a:stretch>
              </p:blipFill>
              <p:spPr bwMode="auto">
                <a:xfrm>
                  <a:off x="7257897" y="2716977"/>
                  <a:ext cx="2395691" cy="1716500"/>
                </a:xfrm>
                <a:prstGeom prst="rect">
                  <a:avLst/>
                </a:prstGeom>
                <a:noFill/>
                <a:ln w="9525">
                  <a:noFill/>
                  <a:miter lim="800000"/>
                  <a:headEnd/>
                  <a:tailEnd/>
                </a:ln>
              </p:spPr>
            </p:pic>
          </p:grpSp>
        </p:grpSp>
        <p:sp>
          <p:nvSpPr>
            <p:cNvPr id="15" name="Flowchart: Magnetic Disk 14"/>
            <p:cNvSpPr/>
            <p:nvPr/>
          </p:nvSpPr>
          <p:spPr>
            <a:xfrm>
              <a:off x="7848807" y="1614107"/>
              <a:ext cx="1045384" cy="1309321"/>
            </a:xfrm>
            <a:prstGeom prst="flowChartMagneticDisk">
              <a:avLst/>
            </a:prstGeom>
            <a:solidFill>
              <a:srgbClr val="009999">
                <a:lumMod val="75000"/>
              </a:srgbClr>
            </a:solidFill>
            <a:ln w="9525" cap="flat" cmpd="sng" algn="ctr">
              <a:solidFill>
                <a:srgbClr val="3398FF">
                  <a:shade val="95000"/>
                  <a:satMod val="105000"/>
                </a:srgbClr>
              </a:solidFill>
              <a:prstDash val="solid"/>
            </a:ln>
            <a:effectLst>
              <a:outerShdw blurRad="40000" dist="23000" dir="5400000" rotWithShape="0">
                <a:srgbClr val="000000">
                  <a:alpha val="35000"/>
                </a:srgbClr>
              </a:outerShdw>
            </a:effectLst>
          </p:spPr>
          <p:txBody>
            <a:bodyPr l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Tahoma"/>
                </a:rPr>
                <a:t/>
              </a:r>
              <a:br>
                <a:rPr kumimoji="0" lang="en-US" sz="1000" b="1" i="0" u="none" strike="noStrike" kern="0" cap="none" spc="0" normalizeH="0" baseline="0" noProof="0" dirty="0" smtClean="0">
                  <a:ln>
                    <a:noFill/>
                  </a:ln>
                  <a:solidFill>
                    <a:srgbClr val="FFFFFF"/>
                  </a:solidFill>
                  <a:effectLst/>
                  <a:uLnTx/>
                  <a:uFillTx/>
                  <a:latin typeface="Tahoma"/>
                </a:rPr>
              </a:br>
              <a:r>
                <a:rPr kumimoji="0" lang="en-US" sz="1000" b="1" i="0" u="none" strike="noStrike" kern="0" cap="none" spc="0" normalizeH="0" baseline="0" noProof="0" dirty="0" smtClean="0">
                  <a:ln>
                    <a:noFill/>
                  </a:ln>
                  <a:solidFill>
                    <a:srgbClr val="FFFFFF"/>
                  </a:solidFill>
                  <a:effectLst/>
                  <a:uLnTx/>
                  <a:uFillTx/>
                  <a:latin typeface="Tahoma"/>
                </a:rPr>
                <a:t>“CDC-FX”</a:t>
              </a:r>
              <a:br>
                <a:rPr kumimoji="0" lang="en-US" sz="1000" b="1" i="0" u="none" strike="noStrike" kern="0" cap="none" spc="0" normalizeH="0" baseline="0" noProof="0" dirty="0" smtClean="0">
                  <a:ln>
                    <a:noFill/>
                  </a:ln>
                  <a:solidFill>
                    <a:srgbClr val="FFFFFF"/>
                  </a:solidFill>
                  <a:effectLst/>
                  <a:uLnTx/>
                  <a:uFillTx/>
                  <a:latin typeface="Tahoma"/>
                </a:rPr>
              </a:br>
              <a:r>
                <a:rPr kumimoji="0" lang="en-US" sz="1000" b="1" i="0" u="none" strike="noStrike" kern="0" cap="none" spc="0" normalizeH="0" baseline="0" noProof="0" dirty="0" err="1" smtClean="0">
                  <a:ln>
                    <a:noFill/>
                  </a:ln>
                  <a:solidFill>
                    <a:srgbClr val="FFFFFF"/>
                  </a:solidFill>
                  <a:effectLst/>
                  <a:uLnTx/>
                  <a:uFillTx/>
                  <a:latin typeface="Tahoma"/>
                </a:rPr>
                <a:t>Metastability</a:t>
              </a:r>
              <a:endParaRPr kumimoji="0" lang="en-US" sz="1000" b="1" i="0" u="none" strike="noStrike" kern="0" cap="none" spc="0" normalizeH="0" baseline="0" noProof="0" dirty="0" smtClean="0">
                <a:ln>
                  <a:noFill/>
                </a:ln>
                <a:solidFill>
                  <a:srgbClr val="FFFFFF"/>
                </a:solidFill>
                <a:effectLst/>
                <a:uLnTx/>
                <a:uFillTx/>
                <a:latin typeface="Tahoma"/>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Tahoma"/>
                </a:rPr>
                <a:t>m</a:t>
              </a:r>
              <a:r>
                <a:rPr kumimoji="0" lang="en-US" sz="1000" b="1" i="0" u="none" strike="noStrike" kern="0" cap="none" spc="0" normalizeH="0" baseline="0" noProof="0" dirty="0" smtClean="0">
                  <a:ln>
                    <a:noFill/>
                  </a:ln>
                  <a:solidFill>
                    <a:srgbClr val="FFFFFF"/>
                  </a:solidFill>
                  <a:effectLst/>
                  <a:uLnTx/>
                  <a:uFillTx/>
                  <a:latin typeface="Tahoma"/>
                </a:rPr>
                <a:t>odels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Tahoma"/>
                </a:rPr>
                <a:t>for functional simulation</a:t>
              </a:r>
              <a:endParaRPr kumimoji="0" lang="en-US" sz="1000" b="1" i="0" u="none" strike="noStrike" kern="0" cap="none" spc="0" normalizeH="0" baseline="0" noProof="0" dirty="0">
                <a:ln>
                  <a:noFill/>
                </a:ln>
                <a:solidFill>
                  <a:srgbClr val="FFFFFF"/>
                </a:solidFill>
                <a:effectLst/>
                <a:uLnTx/>
                <a:uFillTx/>
                <a:latin typeface="Tahoma"/>
              </a:endParaRPr>
            </a:p>
          </p:txBody>
        </p:sp>
        <p:cxnSp>
          <p:nvCxnSpPr>
            <p:cNvPr id="16" name="Straight Arrow Connector 15"/>
            <p:cNvCxnSpPr/>
            <p:nvPr/>
          </p:nvCxnSpPr>
          <p:spPr>
            <a:xfrm>
              <a:off x="7283268" y="2535359"/>
              <a:ext cx="402649" cy="0"/>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sp>
          <p:nvSpPr>
            <p:cNvPr id="17" name="Left Bracket 16"/>
            <p:cNvSpPr/>
            <p:nvPr/>
          </p:nvSpPr>
          <p:spPr>
            <a:xfrm>
              <a:off x="7693000" y="1575366"/>
              <a:ext cx="143353" cy="2028284"/>
            </a:xfrm>
            <a:prstGeom prst="leftBracke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nvGrpSpPr>
            <p:cNvPr id="18" name="Group 17"/>
            <p:cNvGrpSpPr/>
            <p:nvPr/>
          </p:nvGrpSpPr>
          <p:grpSpPr>
            <a:xfrm>
              <a:off x="1431343" y="2880880"/>
              <a:ext cx="1128523" cy="635497"/>
              <a:chOff x="1437782" y="2649062"/>
              <a:chExt cx="1128523" cy="635497"/>
            </a:xfrm>
          </p:grpSpPr>
          <p:cxnSp>
            <p:nvCxnSpPr>
              <p:cNvPr id="29" name="Straight Arrow Connector 28"/>
              <p:cNvCxnSpPr/>
              <p:nvPr/>
            </p:nvCxnSpPr>
            <p:spPr>
              <a:xfrm flipV="1">
                <a:off x="2186627" y="2913770"/>
                <a:ext cx="379678" cy="1530"/>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grpSp>
            <p:nvGrpSpPr>
              <p:cNvPr id="30" name="Group 29"/>
              <p:cNvGrpSpPr/>
              <p:nvPr/>
            </p:nvGrpSpPr>
            <p:grpSpPr>
              <a:xfrm>
                <a:off x="1437782" y="2649062"/>
                <a:ext cx="761723" cy="635497"/>
                <a:chOff x="1437782" y="2365728"/>
                <a:chExt cx="761723" cy="635497"/>
              </a:xfrm>
            </p:grpSpPr>
            <p:sp>
              <p:nvSpPr>
                <p:cNvPr id="31" name="AutoShape 12"/>
                <p:cNvSpPr>
                  <a:spLocks noChangeArrowheads="1"/>
                </p:cNvSpPr>
                <p:nvPr/>
              </p:nvSpPr>
              <p:spPr bwMode="auto">
                <a:xfrm>
                  <a:off x="1437782" y="2365728"/>
                  <a:ext cx="761723" cy="635497"/>
                </a:xfrm>
                <a:prstGeom prst="flowChartMultidocument">
                  <a:avLst/>
                </a:prstGeom>
                <a:solidFill>
                  <a:srgbClr val="5B9BD5"/>
                </a:solidFill>
                <a:ln w="9525">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ea typeface="Tahoma" panose="020B0604030504040204" pitchFamily="34" charset="0"/>
                    <a:cs typeface="Tahoma" panose="020B0604030504040204" pitchFamily="34" charset="0"/>
                  </a:endParaRPr>
                </a:p>
              </p:txBody>
            </p:sp>
            <p:sp>
              <p:nvSpPr>
                <p:cNvPr id="32" name="TextBox 31"/>
                <p:cNvSpPr txBox="1"/>
                <p:nvPr/>
              </p:nvSpPr>
              <p:spPr>
                <a:xfrm>
                  <a:off x="1469599" y="2507279"/>
                  <a:ext cx="677941" cy="3954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smtClean="0">
                      <a:ln>
                        <a:noFill/>
                      </a:ln>
                      <a:solidFill>
                        <a:prstClr val="white"/>
                      </a:solidFill>
                      <a:effectLst/>
                      <a:uLnTx/>
                      <a:uFillTx/>
                      <a:ea typeface="Tahoma" panose="020B0604030504040204" pitchFamily="34" charset="0"/>
                      <a:cs typeface="Tahoma" panose="020B0604030504040204" pitchFamily="34" charset="0"/>
                    </a:rPr>
                    <a:t>RTL</a:t>
                  </a:r>
                </a:p>
              </p:txBody>
            </p:sp>
          </p:grpSp>
        </p:grpSp>
        <p:grpSp>
          <p:nvGrpSpPr>
            <p:cNvPr id="19" name="Group 18"/>
            <p:cNvGrpSpPr/>
            <p:nvPr/>
          </p:nvGrpSpPr>
          <p:grpSpPr>
            <a:xfrm>
              <a:off x="1431343" y="2222322"/>
              <a:ext cx="1128523" cy="676447"/>
              <a:chOff x="1538793" y="2760203"/>
              <a:chExt cx="1128523" cy="676447"/>
            </a:xfrm>
          </p:grpSpPr>
          <p:cxnSp>
            <p:nvCxnSpPr>
              <p:cNvPr id="27" name="Straight Arrow Connector 26"/>
              <p:cNvCxnSpPr/>
              <p:nvPr/>
            </p:nvCxnSpPr>
            <p:spPr>
              <a:xfrm>
                <a:off x="2166093" y="3070306"/>
                <a:ext cx="501223" cy="3"/>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sp>
            <p:nvSpPr>
              <p:cNvPr id="28" name="AutoShape 12"/>
              <p:cNvSpPr>
                <a:spLocks noChangeArrowheads="1"/>
              </p:cNvSpPr>
              <p:nvPr/>
            </p:nvSpPr>
            <p:spPr bwMode="auto">
              <a:xfrm>
                <a:off x="1538793" y="2760203"/>
                <a:ext cx="761723" cy="676447"/>
              </a:xfrm>
              <a:prstGeom prst="flowChartMultidocument">
                <a:avLst/>
              </a:prstGeom>
              <a:solidFill>
                <a:schemeClr val="accent2">
                  <a:lumMod val="20000"/>
                  <a:lumOff val="80000"/>
                </a:schemeClr>
              </a:solidFill>
              <a:ln w="9525">
                <a:solidFill>
                  <a:srgbClr val="333333"/>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333333"/>
                    </a:solidFill>
                    <a:effectLst/>
                    <a:uLnTx/>
                    <a:uFillTx/>
                    <a:latin typeface="Tahoma" pitchFamily="-112" charset="0"/>
                    <a:ea typeface="MS PGothic" pitchFamily="34" charset="-128"/>
                  </a:rPr>
                  <a:t>SDC</a:t>
                </a:r>
              </a:p>
            </p:txBody>
          </p:sp>
        </p:grpSp>
        <p:grpSp>
          <p:nvGrpSpPr>
            <p:cNvPr id="20" name="Group 19"/>
            <p:cNvGrpSpPr/>
            <p:nvPr/>
          </p:nvGrpSpPr>
          <p:grpSpPr>
            <a:xfrm>
              <a:off x="1431343" y="1563764"/>
              <a:ext cx="1128523" cy="676447"/>
              <a:chOff x="1574601" y="1384531"/>
              <a:chExt cx="1128523" cy="676447"/>
            </a:xfrm>
          </p:grpSpPr>
          <p:cxnSp>
            <p:nvCxnSpPr>
              <p:cNvPr id="25" name="Straight Arrow Connector 24"/>
              <p:cNvCxnSpPr/>
              <p:nvPr/>
            </p:nvCxnSpPr>
            <p:spPr>
              <a:xfrm>
                <a:off x="2201901" y="1694634"/>
                <a:ext cx="501223" cy="3"/>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sp>
            <p:nvSpPr>
              <p:cNvPr id="26" name="AutoShape 12"/>
              <p:cNvSpPr>
                <a:spLocks noChangeArrowheads="1"/>
              </p:cNvSpPr>
              <p:nvPr/>
            </p:nvSpPr>
            <p:spPr bwMode="auto">
              <a:xfrm>
                <a:off x="1574601" y="1384531"/>
                <a:ext cx="761723" cy="676447"/>
              </a:xfrm>
              <a:prstGeom prst="flowChartMultidocument">
                <a:avLst/>
              </a:prstGeom>
              <a:solidFill>
                <a:schemeClr val="accent6">
                  <a:lumMod val="20000"/>
                  <a:lumOff val="80000"/>
                </a:schemeClr>
              </a:solidFill>
              <a:ln w="9525">
                <a:solidFill>
                  <a:srgbClr val="333333"/>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333333"/>
                    </a:solidFill>
                    <a:effectLst/>
                    <a:uLnTx/>
                    <a:uFillTx/>
                    <a:latin typeface="Tahoma" pitchFamily="-112" charset="0"/>
                    <a:ea typeface="MS PGothic" pitchFamily="34" charset="-128"/>
                  </a:rPr>
                  <a:t>UPF</a:t>
                </a:r>
              </a:p>
            </p:txBody>
          </p:sp>
        </p:grpSp>
        <p:sp>
          <p:nvSpPr>
            <p:cNvPr id="21" name="Left Bracket 20"/>
            <p:cNvSpPr/>
            <p:nvPr/>
          </p:nvSpPr>
          <p:spPr>
            <a:xfrm>
              <a:off x="2605392" y="1727766"/>
              <a:ext cx="150687" cy="1723772"/>
            </a:xfrm>
            <a:prstGeom prst="leftBracke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cxnSp>
          <p:nvCxnSpPr>
            <p:cNvPr id="22" name="Elbow Connector 21"/>
            <p:cNvCxnSpPr>
              <a:stCxn id="23" idx="2"/>
            </p:cNvCxnSpPr>
            <p:nvPr/>
          </p:nvCxnSpPr>
          <p:spPr>
            <a:xfrm rot="16200000" flipH="1">
              <a:off x="3728298" y="2357415"/>
              <a:ext cx="365199" cy="4293987"/>
            </a:xfrm>
            <a:prstGeom prst="bentConnector2">
              <a:avLst/>
            </a:prstGeom>
            <a:noFill/>
            <a:ln w="57150" cap="flat" cmpd="sng" algn="ctr">
              <a:solidFill>
                <a:srgbClr val="00264D"/>
              </a:solidFill>
              <a:prstDash val="solid"/>
              <a:miter lim="800000"/>
              <a:headEnd type="arrow"/>
              <a:tailEnd type="none"/>
            </a:ln>
            <a:effectLst/>
          </p:spPr>
        </p:cxnSp>
        <p:sp>
          <p:nvSpPr>
            <p:cNvPr id="23" name="Flowchart: Document 22"/>
            <p:cNvSpPr/>
            <p:nvPr/>
          </p:nvSpPr>
          <p:spPr>
            <a:xfrm>
              <a:off x="1006892" y="3770964"/>
              <a:ext cx="1514023" cy="589841"/>
            </a:xfrm>
            <a:prstGeom prst="flowChartDocument">
              <a:avLst/>
            </a:prstGeom>
            <a:solidFill>
              <a:srgbClr val="FFFF99"/>
            </a:solidFill>
            <a:ln w="6350" cap="flat" cmpd="sng" algn="ctr">
              <a:solidFill>
                <a:srgbClr val="5B9BD5"/>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smtClean="0">
                  <a:ln>
                    <a:noFill/>
                  </a:ln>
                  <a:solidFill>
                    <a:prstClr val="black"/>
                  </a:solidFill>
                  <a:effectLst/>
                  <a:uLnTx/>
                  <a:uFillTx/>
                  <a:latin typeface="+mn-lt"/>
                </a:rPr>
                <a:t>Recommended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smtClean="0">
                  <a:ln>
                    <a:noFill/>
                  </a:ln>
                  <a:solidFill>
                    <a:prstClr val="black"/>
                  </a:solidFill>
                  <a:effectLst/>
                  <a:uLnTx/>
                  <a:uFillTx/>
                  <a:latin typeface="+mn-lt"/>
                </a:rPr>
                <a:t>Synchronizers</a:t>
              </a:r>
            </a:p>
          </p:txBody>
        </p:sp>
        <p:cxnSp>
          <p:nvCxnSpPr>
            <p:cNvPr id="24" name="Straight Arrow Connector 23"/>
            <p:cNvCxnSpPr>
              <a:stCxn id="23" idx="0"/>
            </p:cNvCxnSpPr>
            <p:nvPr/>
          </p:nvCxnSpPr>
          <p:spPr>
            <a:xfrm flipV="1">
              <a:off x="1763904" y="3434147"/>
              <a:ext cx="1772" cy="336817"/>
            </a:xfrm>
            <a:prstGeom prst="straightConnector1">
              <a:avLst/>
            </a:prstGeom>
            <a:noFill/>
            <a:ln w="57150" cap="flat" cmpd="sng" algn="ctr">
              <a:solidFill>
                <a:srgbClr val="3398FF">
                  <a:lumMod val="25000"/>
                </a:srgbClr>
              </a:solidFill>
              <a:prstDash val="solid"/>
              <a:tailEnd type="arrow"/>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189352038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9"/>
          <p:cNvPicPr>
            <a:picLocks noChangeAspect="1" noChangeArrowheads="1"/>
          </p:cNvPicPr>
          <p:nvPr/>
        </p:nvPicPr>
        <p:blipFill>
          <a:blip r:embed="rId2"/>
          <a:srcRect/>
          <a:stretch>
            <a:fillRect/>
          </a:stretch>
        </p:blipFill>
        <p:spPr bwMode="auto">
          <a:xfrm>
            <a:off x="4244974" y="4888472"/>
            <a:ext cx="3028950" cy="150495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sz="2800" dirty="0">
                <a:ea typeface="ＭＳ Ｐゴシック"/>
              </a:rPr>
              <a:t>Wide Spectrum of Synchronizers</a:t>
            </a:r>
            <a:br>
              <a:rPr lang="en-US" sz="2800" dirty="0">
                <a:ea typeface="ＭＳ Ｐゴシック"/>
              </a:rPr>
            </a:br>
            <a:r>
              <a:rPr lang="en-US" sz="2800" dirty="0">
                <a:ea typeface="ＭＳ Ｐゴシック"/>
              </a:rPr>
              <a:t>for Solving Any CDC Issues</a:t>
            </a:r>
            <a:endParaRPr lang="en-US" sz="2800"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29</a:t>
            </a:fld>
            <a:endParaRPr lang="en-US" dirty="0"/>
          </a:p>
        </p:txBody>
      </p:sp>
      <p:sp>
        <p:nvSpPr>
          <p:cNvPr id="7" name="Rectangle 3"/>
          <p:cNvSpPr txBox="1">
            <a:spLocks noChangeArrowheads="1"/>
          </p:cNvSpPr>
          <p:nvPr/>
        </p:nvSpPr>
        <p:spPr bwMode="auto">
          <a:xfrm>
            <a:off x="-13200" y="1314450"/>
            <a:ext cx="4895850" cy="3562350"/>
          </a:xfrm>
          <a:prstGeom prst="rect">
            <a:avLst/>
          </a:prstGeom>
          <a:noFill/>
          <a:ln w="9525">
            <a:noFill/>
            <a:miter lim="800000"/>
            <a:headEnd/>
            <a:tailEnd/>
          </a:ln>
        </p:spPr>
        <p:txBody>
          <a:bodyPr vert="horz" wrap="square" lIns="609468" tIns="60947" rIns="274320" bIns="60947" numCol="1" anchor="t" anchorCtr="0" compatLnSpc="1">
            <a:prstTxWarp prst="textNoShape">
              <a:avLst/>
            </a:prstTxWarp>
          </a:bodyPr>
          <a:lstStyle>
            <a:lvl1pPr marL="347472" indent="-347472" algn="l" rtl="0" eaLnBrk="1" fontAlgn="base" hangingPunct="1">
              <a:spcBef>
                <a:spcPts val="850"/>
              </a:spcBef>
              <a:spcAft>
                <a:spcPct val="0"/>
              </a:spcAft>
              <a:buClr>
                <a:srgbClr val="428C8A"/>
              </a:buClr>
              <a:buSzPct val="80000"/>
              <a:buFont typeface="Wingdings" pitchFamily="-112" charset="2"/>
              <a:buChar char="n"/>
              <a:defRPr sz="2800">
                <a:solidFill>
                  <a:schemeClr val="tx2"/>
                </a:solidFill>
                <a:latin typeface="+mn-lt"/>
                <a:ea typeface="ＭＳ Ｐゴシック" pitchFamily="-112" charset="-128"/>
                <a:cs typeface="+mn-cs"/>
              </a:defRPr>
            </a:lvl1pPr>
            <a:lvl2pPr marL="800100" indent="-420688" algn="l" rtl="0" eaLnBrk="1" fontAlgn="base" hangingPunct="1">
              <a:spcBef>
                <a:spcPts val="0"/>
              </a:spcBef>
              <a:spcAft>
                <a:spcPct val="0"/>
              </a:spcAft>
              <a:buClr>
                <a:schemeClr val="bg2"/>
              </a:buClr>
              <a:buFont typeface="Tahoma" pitchFamily="-112" charset="0"/>
              <a:buChar char="—"/>
              <a:defRPr sz="2400">
                <a:solidFill>
                  <a:schemeClr val="bg2"/>
                </a:solidFill>
                <a:latin typeface="+mn-lt"/>
                <a:ea typeface="ＭＳ Ｐゴシック" pitchFamily="-112" charset="-128"/>
              </a:defRPr>
            </a:lvl2pPr>
            <a:lvl3pPr marL="1089025" indent="-230188" algn="l" rtl="0" eaLnBrk="1" fontAlgn="base" hangingPunct="1">
              <a:spcBef>
                <a:spcPts val="0"/>
              </a:spcBef>
              <a:spcAft>
                <a:spcPct val="0"/>
              </a:spcAft>
              <a:buClr>
                <a:schemeClr val="bg2"/>
              </a:buClr>
              <a:buFont typeface="Tahoma" pitchFamily="-112" charset="0"/>
              <a:buChar char="–"/>
              <a:defRPr sz="2000">
                <a:solidFill>
                  <a:schemeClr val="bg2"/>
                </a:solidFill>
                <a:latin typeface="+mn-lt"/>
                <a:ea typeface="ＭＳ Ｐゴシック" pitchFamily="-112" charset="-128"/>
              </a:defRPr>
            </a:lvl3pPr>
            <a:lvl4pPr marL="1373188" indent="-212725" algn="l" rtl="0" eaLnBrk="1" fontAlgn="base" hangingPunct="1">
              <a:spcBef>
                <a:spcPts val="0"/>
              </a:spcBef>
              <a:spcAft>
                <a:spcPct val="0"/>
              </a:spcAft>
              <a:buClr>
                <a:schemeClr val="bg2"/>
              </a:buClr>
              <a:buFont typeface="Tahoma" pitchFamily="-112" charset="0"/>
              <a:buChar char="–"/>
              <a:defRPr sz="1800">
                <a:solidFill>
                  <a:schemeClr val="bg2"/>
                </a:solidFill>
                <a:latin typeface="+mn-lt"/>
                <a:ea typeface="ＭＳ Ｐゴシック" pitchFamily="-112" charset="-128"/>
              </a:defRPr>
            </a:lvl4pPr>
            <a:lvl5pPr marL="1597025" indent="-153988" algn="l" rtl="0" eaLnBrk="1" fontAlgn="base" hangingPunct="1">
              <a:spcBef>
                <a:spcPts val="0"/>
              </a:spcBef>
              <a:spcAft>
                <a:spcPct val="0"/>
              </a:spcAft>
              <a:buClr>
                <a:schemeClr val="bg2"/>
              </a:buClr>
              <a:buFont typeface="Arial" pitchFamily="34" charset="0"/>
              <a:buChar char="•"/>
              <a:defRPr sz="1800" baseline="0">
                <a:solidFill>
                  <a:schemeClr val="bg2"/>
                </a:solidFill>
                <a:latin typeface="+mn-lt"/>
                <a:ea typeface="ＭＳ Ｐゴシック" pitchFamily="-112" charset="-128"/>
              </a:defRPr>
            </a:lvl5pPr>
            <a:lvl6pPr marL="3352073"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6pPr>
            <a:lvl7pPr marL="3961541"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7pPr>
            <a:lvl8pPr marL="4571009"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8pPr>
            <a:lvl9pPr marL="5180477"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9pPr>
          </a:lstStyle>
          <a:p>
            <a:pPr>
              <a:buSzPct val="100000"/>
              <a:buFont typeface="Wingdings" panose="05000000000000000000" pitchFamily="2" charset="2"/>
              <a:buChar char="ü"/>
            </a:pPr>
            <a:r>
              <a:rPr lang="en-US" altLang="ko-KR" sz="2400" kern="0" dirty="0" smtClean="0">
                <a:ea typeface="굴림" pitchFamily="34" charset="-127"/>
              </a:rPr>
              <a:t>2DFF</a:t>
            </a:r>
          </a:p>
          <a:p>
            <a:pPr>
              <a:buSzPct val="100000"/>
              <a:buFont typeface="Wingdings" panose="05000000000000000000" pitchFamily="2" charset="2"/>
              <a:buChar char="ü"/>
            </a:pPr>
            <a:r>
              <a:rPr lang="en-US" altLang="ko-KR" sz="2400" kern="0" dirty="0" smtClean="0">
                <a:ea typeface="굴림" pitchFamily="34" charset="-127"/>
              </a:rPr>
              <a:t>DMUX</a:t>
            </a:r>
          </a:p>
          <a:p>
            <a:pPr>
              <a:buSzPct val="100000"/>
              <a:buFont typeface="Wingdings" panose="05000000000000000000" pitchFamily="2" charset="2"/>
              <a:buChar char="ü"/>
            </a:pPr>
            <a:r>
              <a:rPr lang="en-US" altLang="ko-KR" sz="2400" kern="0" dirty="0" smtClean="0">
                <a:ea typeface="굴림" pitchFamily="34" charset="-127"/>
              </a:rPr>
              <a:t>Handshake</a:t>
            </a:r>
          </a:p>
          <a:p>
            <a:pPr>
              <a:buSzPct val="100000"/>
              <a:buFont typeface="Wingdings" panose="05000000000000000000" pitchFamily="2" charset="2"/>
              <a:buChar char="ü"/>
            </a:pPr>
            <a:r>
              <a:rPr lang="en-US" altLang="ko-KR" sz="2400" kern="0" dirty="0" smtClean="0">
                <a:ea typeface="굴림" pitchFamily="34" charset="-127"/>
              </a:rPr>
              <a:t>FIFO</a:t>
            </a:r>
          </a:p>
          <a:p>
            <a:pPr>
              <a:buSzPct val="100000"/>
              <a:buFont typeface="Wingdings" panose="05000000000000000000" pitchFamily="2" charset="2"/>
              <a:buChar char="ü"/>
            </a:pPr>
            <a:r>
              <a:rPr lang="en-US" altLang="ko-KR" sz="2400" kern="0" dirty="0" smtClean="0">
                <a:ea typeface="굴림" pitchFamily="34" charset="-127"/>
              </a:rPr>
              <a:t>Asynchronous reset</a:t>
            </a:r>
          </a:p>
          <a:p>
            <a:pPr>
              <a:buSzPct val="100000"/>
              <a:buFont typeface="Wingdings" panose="05000000000000000000" pitchFamily="2" charset="2"/>
              <a:buChar char="ü"/>
            </a:pPr>
            <a:r>
              <a:rPr lang="en-US" altLang="ko-KR" sz="2400" kern="0" dirty="0" smtClean="0">
                <a:ea typeface="굴림" pitchFamily="34" charset="-127"/>
              </a:rPr>
              <a:t>… and more built-in …</a:t>
            </a:r>
          </a:p>
          <a:p>
            <a:pPr>
              <a:buSzPct val="100000"/>
              <a:buFont typeface="Wingdings" panose="05000000000000000000" pitchFamily="2" charset="2"/>
              <a:buChar char="ü"/>
            </a:pPr>
            <a:r>
              <a:rPr lang="en-US" sz="2400" kern="0" dirty="0" smtClean="0">
                <a:ea typeface="굴림" pitchFamily="34" charset="-127"/>
              </a:rPr>
              <a:t>&lt; Customize your own &gt;</a:t>
            </a:r>
            <a:endParaRPr lang="en-US" sz="2400" kern="0" dirty="0" smtClean="0">
              <a:ea typeface="ＭＳ Ｐゴシック"/>
            </a:endParaRPr>
          </a:p>
        </p:txBody>
      </p:sp>
      <p:pic>
        <p:nvPicPr>
          <p:cNvPr id="9" name="Picture 5"/>
          <p:cNvPicPr>
            <a:picLocks noChangeAspect="1" noChangeArrowheads="1"/>
          </p:cNvPicPr>
          <p:nvPr/>
        </p:nvPicPr>
        <p:blipFill>
          <a:blip r:embed="rId3"/>
          <a:srcRect/>
          <a:stretch>
            <a:fillRect/>
          </a:stretch>
        </p:blipFill>
        <p:spPr bwMode="auto">
          <a:xfrm>
            <a:off x="5711824" y="1347447"/>
            <a:ext cx="3124200" cy="408622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0" name="Picture 6"/>
          <p:cNvPicPr>
            <a:picLocks noChangeAspect="1" noChangeArrowheads="1"/>
          </p:cNvPicPr>
          <p:nvPr/>
        </p:nvPicPr>
        <p:blipFill>
          <a:blip r:embed="rId4"/>
          <a:srcRect/>
          <a:stretch>
            <a:fillRect/>
          </a:stretch>
        </p:blipFill>
        <p:spPr bwMode="auto">
          <a:xfrm>
            <a:off x="8285162" y="1212500"/>
            <a:ext cx="3219450" cy="394335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1" name="Picture 7"/>
          <p:cNvPicPr>
            <a:picLocks noChangeAspect="1" noChangeArrowheads="1"/>
          </p:cNvPicPr>
          <p:nvPr/>
        </p:nvPicPr>
        <p:blipFill>
          <a:blip r:embed="rId5"/>
          <a:srcRect/>
          <a:stretch>
            <a:fillRect/>
          </a:stretch>
        </p:blipFill>
        <p:spPr bwMode="auto">
          <a:xfrm>
            <a:off x="6832600" y="2356907"/>
            <a:ext cx="3190875" cy="287655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2" name="Picture 8"/>
          <p:cNvPicPr>
            <a:picLocks noChangeAspect="1" noChangeArrowheads="1"/>
          </p:cNvPicPr>
          <p:nvPr/>
        </p:nvPicPr>
        <p:blipFill>
          <a:blip r:embed="rId6"/>
          <a:srcRect/>
          <a:stretch>
            <a:fillRect/>
          </a:stretch>
        </p:blipFill>
        <p:spPr bwMode="auto">
          <a:xfrm>
            <a:off x="8627268" y="3021572"/>
            <a:ext cx="3086100" cy="337185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4" name="Picture 10"/>
          <p:cNvPicPr>
            <a:picLocks noChangeAspect="1" noChangeArrowheads="1"/>
          </p:cNvPicPr>
          <p:nvPr/>
        </p:nvPicPr>
        <p:blipFill>
          <a:blip r:embed="rId7"/>
          <a:srcRect/>
          <a:stretch>
            <a:fillRect/>
          </a:stretch>
        </p:blipFill>
        <p:spPr bwMode="auto">
          <a:xfrm>
            <a:off x="5159083" y="3396421"/>
            <a:ext cx="3067050" cy="214312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6695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2500"/>
                            </p:stCondLst>
                            <p:childTnLst>
                              <p:par>
                                <p:cTn id="35" presetID="53"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in 4 ASIC Re-spins are Caused by Clocking Bugs</a:t>
            </a:r>
            <a:endParaRPr lang="en-US"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3</a:t>
            </a:fld>
            <a:endParaRPr lang="en-US" dirty="0"/>
          </a:p>
        </p:txBody>
      </p:sp>
      <p:pic>
        <p:nvPicPr>
          <p:cNvPr id="10" name="Picture 9"/>
          <p:cNvPicPr>
            <a:picLocks noChangeAspect="1"/>
          </p:cNvPicPr>
          <p:nvPr/>
        </p:nvPicPr>
        <p:blipFill>
          <a:blip r:embed="rId2"/>
          <a:stretch>
            <a:fillRect/>
          </a:stretch>
        </p:blipFill>
        <p:spPr>
          <a:xfrm>
            <a:off x="1606232" y="1219200"/>
            <a:ext cx="8976360" cy="5055240"/>
          </a:xfrm>
          <a:prstGeom prst="rect">
            <a:avLst/>
          </a:prstGeom>
        </p:spPr>
      </p:pic>
      <p:sp>
        <p:nvSpPr>
          <p:cNvPr id="7" name="Rounded Rectangle 6"/>
          <p:cNvSpPr/>
          <p:nvPr/>
        </p:nvSpPr>
        <p:spPr>
          <a:xfrm>
            <a:off x="3143251" y="2676524"/>
            <a:ext cx="757238" cy="2409825"/>
          </a:xfrm>
          <a:prstGeom prst="roundRect">
            <a:avLst>
              <a:gd name="adj" fmla="val 4667"/>
            </a:avLst>
          </a:prstGeom>
          <a:noFill/>
          <a:ln w="57150" cap="flat" cmpd="sng" algn="ctr">
            <a:solidFill>
              <a:srgbClr val="FFFF00"/>
            </a:solidFill>
            <a:prstDash val="solid"/>
          </a:ln>
          <a:effectLst>
            <a:outerShdw blurRad="25400" dist="25400" dir="2700000" algn="tl" rotWithShape="0">
              <a:prstClr val="black"/>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68071083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CDC Analysis</a:t>
            </a:r>
          </a:p>
        </p:txBody>
      </p:sp>
      <p:sp>
        <p:nvSpPr>
          <p:cNvPr id="5" name="Slide Number Placeholder 4"/>
          <p:cNvSpPr>
            <a:spLocks noGrp="1"/>
          </p:cNvSpPr>
          <p:nvPr>
            <p:ph type="sldNum" sz="quarter" idx="11"/>
          </p:nvPr>
        </p:nvSpPr>
        <p:spPr/>
        <p:txBody>
          <a:bodyPr/>
          <a:lstStyle/>
          <a:p>
            <a:fld id="{B8EE6C0D-8D49-4EF2-B5AB-91C9339EB8BA}" type="slidenum">
              <a:rPr lang="en-US" smtClean="0"/>
              <a:pPr/>
              <a:t>30</a:t>
            </a:fld>
            <a:endParaRPr lang="en-US" dirty="0"/>
          </a:p>
        </p:txBody>
      </p:sp>
      <p:sp>
        <p:nvSpPr>
          <p:cNvPr id="9" name="Rectangle 3"/>
          <p:cNvSpPr txBox="1">
            <a:spLocks noChangeArrowheads="1"/>
          </p:cNvSpPr>
          <p:nvPr/>
        </p:nvSpPr>
        <p:spPr bwMode="auto">
          <a:xfrm>
            <a:off x="5040075" y="1493521"/>
            <a:ext cx="7000874" cy="4876898"/>
          </a:xfrm>
          <a:prstGeom prst="rect">
            <a:avLst/>
          </a:prstGeom>
          <a:noFill/>
          <a:ln w="9525">
            <a:noFill/>
            <a:miter lim="800000"/>
            <a:headEnd/>
            <a:tailEnd/>
          </a:ln>
        </p:spPr>
        <p:txBody>
          <a:bodyPr vert="horz" wrap="square" lIns="609468" tIns="60947" rIns="365760" bIns="60947" numCol="1" anchor="ctr" anchorCtr="0" compatLnSpc="1">
            <a:prstTxWarp prst="textNoShape">
              <a:avLst/>
            </a:prstTxWarp>
            <a:normAutofit/>
          </a:bodyPr>
          <a:lstStyle>
            <a:lvl1pPr marL="347472" indent="-347472" algn="l" rtl="0" eaLnBrk="1" fontAlgn="base" hangingPunct="1">
              <a:spcBef>
                <a:spcPts val="850"/>
              </a:spcBef>
              <a:spcAft>
                <a:spcPct val="0"/>
              </a:spcAft>
              <a:buClr>
                <a:srgbClr val="428C8A"/>
              </a:buClr>
              <a:buSzPct val="80000"/>
              <a:buFont typeface="Wingdings" pitchFamily="-112" charset="2"/>
              <a:buChar char="n"/>
              <a:defRPr sz="2800">
                <a:solidFill>
                  <a:schemeClr val="tx2"/>
                </a:solidFill>
                <a:latin typeface="+mn-lt"/>
                <a:ea typeface="ＭＳ Ｐゴシック" pitchFamily="-112" charset="-128"/>
                <a:cs typeface="+mn-cs"/>
              </a:defRPr>
            </a:lvl1pPr>
            <a:lvl2pPr marL="800100" indent="-420688" algn="l" rtl="0" eaLnBrk="1" fontAlgn="base" hangingPunct="1">
              <a:spcBef>
                <a:spcPts val="0"/>
              </a:spcBef>
              <a:spcAft>
                <a:spcPct val="0"/>
              </a:spcAft>
              <a:buClr>
                <a:schemeClr val="bg2"/>
              </a:buClr>
              <a:buFont typeface="Tahoma" pitchFamily="-112" charset="0"/>
              <a:buChar char="—"/>
              <a:defRPr sz="2400">
                <a:solidFill>
                  <a:schemeClr val="bg2"/>
                </a:solidFill>
                <a:latin typeface="+mn-lt"/>
                <a:ea typeface="ＭＳ Ｐゴシック" pitchFamily="-112" charset="-128"/>
              </a:defRPr>
            </a:lvl2pPr>
            <a:lvl3pPr marL="1089025" indent="-230188" algn="l" rtl="0" eaLnBrk="1" fontAlgn="base" hangingPunct="1">
              <a:spcBef>
                <a:spcPts val="0"/>
              </a:spcBef>
              <a:spcAft>
                <a:spcPct val="0"/>
              </a:spcAft>
              <a:buClr>
                <a:schemeClr val="bg2"/>
              </a:buClr>
              <a:buFont typeface="Tahoma" pitchFamily="-112" charset="0"/>
              <a:buChar char="–"/>
              <a:defRPr sz="2000">
                <a:solidFill>
                  <a:schemeClr val="bg2"/>
                </a:solidFill>
                <a:latin typeface="+mn-lt"/>
                <a:ea typeface="ＭＳ Ｐゴシック" pitchFamily="-112" charset="-128"/>
              </a:defRPr>
            </a:lvl3pPr>
            <a:lvl4pPr marL="1373188" indent="-212725" algn="l" rtl="0" eaLnBrk="1" fontAlgn="base" hangingPunct="1">
              <a:spcBef>
                <a:spcPts val="0"/>
              </a:spcBef>
              <a:spcAft>
                <a:spcPct val="0"/>
              </a:spcAft>
              <a:buClr>
                <a:schemeClr val="bg2"/>
              </a:buClr>
              <a:buFont typeface="Tahoma" pitchFamily="-112" charset="0"/>
              <a:buChar char="–"/>
              <a:defRPr sz="1800">
                <a:solidFill>
                  <a:schemeClr val="bg2"/>
                </a:solidFill>
                <a:latin typeface="+mn-lt"/>
                <a:ea typeface="ＭＳ Ｐゴシック" pitchFamily="-112" charset="-128"/>
              </a:defRPr>
            </a:lvl4pPr>
            <a:lvl5pPr marL="1597025" indent="-153988" algn="l" rtl="0" eaLnBrk="1" fontAlgn="base" hangingPunct="1">
              <a:spcBef>
                <a:spcPts val="0"/>
              </a:spcBef>
              <a:spcAft>
                <a:spcPct val="0"/>
              </a:spcAft>
              <a:buClr>
                <a:schemeClr val="bg2"/>
              </a:buClr>
              <a:buFont typeface="Arial" pitchFamily="34" charset="0"/>
              <a:buChar char="•"/>
              <a:defRPr sz="1800" baseline="0">
                <a:solidFill>
                  <a:schemeClr val="bg2"/>
                </a:solidFill>
                <a:latin typeface="+mn-lt"/>
                <a:ea typeface="ＭＳ Ｐゴシック" pitchFamily="-112" charset="-128"/>
              </a:defRPr>
            </a:lvl5pPr>
            <a:lvl6pPr marL="3352073"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6pPr>
            <a:lvl7pPr marL="3961541"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7pPr>
            <a:lvl8pPr marL="4571009"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8pPr>
            <a:lvl9pPr marL="5180477"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9pPr>
          </a:lstStyle>
          <a:p>
            <a:pPr>
              <a:spcBef>
                <a:spcPts val="600"/>
              </a:spcBef>
            </a:pPr>
            <a:r>
              <a:rPr lang="en-US" sz="2000" kern="0" dirty="0" smtClean="0"/>
              <a:t>Enables analysis of larger designs</a:t>
            </a:r>
          </a:p>
          <a:p>
            <a:pPr lvl="1">
              <a:spcBef>
                <a:spcPts val="600"/>
              </a:spcBef>
            </a:pPr>
            <a:r>
              <a:rPr lang="en-US" sz="1800" kern="0" dirty="0" smtClean="0"/>
              <a:t>Divide and conquer</a:t>
            </a:r>
          </a:p>
          <a:p>
            <a:pPr lvl="1">
              <a:spcBef>
                <a:spcPts val="600"/>
              </a:spcBef>
            </a:pPr>
            <a:r>
              <a:rPr lang="en-US" sz="1800" kern="0" dirty="0" smtClean="0"/>
              <a:t>Reduce memory footprint</a:t>
            </a:r>
          </a:p>
          <a:p>
            <a:pPr lvl="1">
              <a:spcBef>
                <a:spcPts val="600"/>
              </a:spcBef>
            </a:pPr>
            <a:endParaRPr lang="en-US" sz="1800" kern="0" dirty="0" smtClean="0"/>
          </a:p>
          <a:p>
            <a:pPr>
              <a:spcBef>
                <a:spcPts val="600"/>
              </a:spcBef>
            </a:pPr>
            <a:r>
              <a:rPr lang="en-US" sz="2000" kern="0" dirty="0" smtClean="0"/>
              <a:t>Enables abstraction of block-level representation</a:t>
            </a:r>
          </a:p>
          <a:p>
            <a:pPr lvl="1">
              <a:spcBef>
                <a:spcPts val="600"/>
              </a:spcBef>
            </a:pPr>
            <a:r>
              <a:rPr lang="en-US" sz="1800" kern="0" dirty="0" err="1" smtClean="0"/>
              <a:t>Netlist</a:t>
            </a:r>
            <a:r>
              <a:rPr lang="en-US" sz="1800" kern="0" dirty="0" smtClean="0"/>
              <a:t> model (gray box)</a:t>
            </a:r>
          </a:p>
          <a:p>
            <a:pPr lvl="1">
              <a:spcBef>
                <a:spcPts val="600"/>
              </a:spcBef>
            </a:pPr>
            <a:r>
              <a:rPr lang="en-US" sz="1800" kern="0" dirty="0" smtClean="0"/>
              <a:t>Interface only model (black box)</a:t>
            </a:r>
          </a:p>
          <a:p>
            <a:pPr lvl="1">
              <a:spcBef>
                <a:spcPts val="600"/>
              </a:spcBef>
            </a:pPr>
            <a:endParaRPr lang="en-US" sz="1600" kern="0" dirty="0" smtClean="0"/>
          </a:p>
          <a:p>
            <a:pPr>
              <a:spcBef>
                <a:spcPts val="600"/>
              </a:spcBef>
            </a:pPr>
            <a:r>
              <a:rPr lang="en-US" sz="2000" kern="0" dirty="0" smtClean="0"/>
              <a:t>Enables parallel verification of multiple blocks </a:t>
            </a:r>
          </a:p>
          <a:p>
            <a:pPr lvl="1">
              <a:spcBef>
                <a:spcPts val="600"/>
              </a:spcBef>
            </a:pPr>
            <a:r>
              <a:rPr lang="en-US" sz="1800" kern="0" dirty="0" smtClean="0"/>
              <a:t>Reduce total time to verify the entire design</a:t>
            </a:r>
          </a:p>
          <a:p>
            <a:pPr>
              <a:spcBef>
                <a:spcPts val="600"/>
              </a:spcBef>
            </a:pPr>
            <a:endParaRPr lang="en-US" kern="0" dirty="0"/>
          </a:p>
          <a:p>
            <a:pPr>
              <a:spcBef>
                <a:spcPts val="600"/>
              </a:spcBef>
            </a:pPr>
            <a:r>
              <a:rPr lang="en-US" sz="2000" kern="0" dirty="0" smtClean="0"/>
              <a:t>Safer, thorough approach that can find more bugs</a:t>
            </a:r>
          </a:p>
          <a:p>
            <a:pPr>
              <a:spcBef>
                <a:spcPts val="600"/>
              </a:spcBef>
            </a:pPr>
            <a:endParaRPr lang="en-US" sz="2000" kern="0" dirty="0" smtClean="0"/>
          </a:p>
        </p:txBody>
      </p:sp>
      <p:grpSp>
        <p:nvGrpSpPr>
          <p:cNvPr id="41" name="Group 40"/>
          <p:cNvGrpSpPr/>
          <p:nvPr/>
        </p:nvGrpSpPr>
        <p:grpSpPr>
          <a:xfrm>
            <a:off x="760412" y="1249662"/>
            <a:ext cx="4262955" cy="5185285"/>
            <a:chOff x="701831" y="1316115"/>
            <a:chExt cx="4262955" cy="5185285"/>
          </a:xfrm>
        </p:grpSpPr>
        <p:sp>
          <p:nvSpPr>
            <p:cNvPr id="7" name="Rectangle 6"/>
            <p:cNvSpPr/>
            <p:nvPr/>
          </p:nvSpPr>
          <p:spPr>
            <a:xfrm>
              <a:off x="701831" y="3621025"/>
              <a:ext cx="4262955" cy="28803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Rectangle 7"/>
            <p:cNvSpPr/>
            <p:nvPr/>
          </p:nvSpPr>
          <p:spPr>
            <a:xfrm>
              <a:off x="701831" y="1316115"/>
              <a:ext cx="4262955" cy="21890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AutoShape 4"/>
            <p:cNvSpPr>
              <a:spLocks noChangeArrowheads="1"/>
            </p:cNvSpPr>
            <p:nvPr/>
          </p:nvSpPr>
          <p:spPr bwMode="auto">
            <a:xfrm>
              <a:off x="2427288" y="1429119"/>
              <a:ext cx="685800" cy="609600"/>
            </a:xfrm>
            <a:prstGeom prst="flowChartOffpageConnector">
              <a:avLst/>
            </a:prstGeom>
            <a:solidFill>
              <a:srgbClr val="FF99CC"/>
            </a:solidFill>
            <a:ln w="9525">
              <a:solidFill>
                <a:schemeClr val="tx1"/>
              </a:solidFill>
              <a:miter lim="800000"/>
              <a:headEnd/>
              <a:tailEnd/>
            </a:ln>
            <a:effectLst/>
          </p:spPr>
          <p:txBody>
            <a:bodyPr wrap="none" anchor="ctr"/>
            <a:lstStyle/>
            <a:p>
              <a:endParaRPr lang="en-US">
                <a:latin typeface="+mn-lt"/>
              </a:endParaRPr>
            </a:p>
          </p:txBody>
        </p:sp>
        <p:sp>
          <p:nvSpPr>
            <p:cNvPr id="11" name="AutoShape 5"/>
            <p:cNvSpPr>
              <a:spLocks noChangeArrowheads="1"/>
            </p:cNvSpPr>
            <p:nvPr/>
          </p:nvSpPr>
          <p:spPr bwMode="auto">
            <a:xfrm>
              <a:off x="2427288" y="2343519"/>
              <a:ext cx="685800" cy="762000"/>
            </a:xfrm>
            <a:prstGeom prst="flowChartMultidocument">
              <a:avLst/>
            </a:prstGeom>
            <a:solidFill>
              <a:srgbClr val="808080"/>
            </a:solidFill>
            <a:ln w="9525">
              <a:solidFill>
                <a:schemeClr val="tx1"/>
              </a:solidFill>
              <a:miter lim="800000"/>
              <a:headEnd/>
              <a:tailEnd/>
            </a:ln>
            <a:effectLst/>
          </p:spPr>
          <p:txBody>
            <a:bodyPr wrap="none" anchor="ctr"/>
            <a:lstStyle/>
            <a:p>
              <a:pPr algn="ctr" eaLnBrk="0" hangingPunct="0"/>
              <a:r>
                <a:rPr lang="en-US" sz="1200" b="1" dirty="0">
                  <a:solidFill>
                    <a:schemeClr val="bg1"/>
                  </a:solidFill>
                  <a:latin typeface="+mn-lt"/>
                </a:rPr>
                <a:t>Top</a:t>
              </a:r>
            </a:p>
          </p:txBody>
        </p:sp>
        <p:sp>
          <p:nvSpPr>
            <p:cNvPr id="12" name="AutoShape 6"/>
            <p:cNvSpPr>
              <a:spLocks noChangeArrowheads="1"/>
            </p:cNvSpPr>
            <p:nvPr/>
          </p:nvSpPr>
          <p:spPr bwMode="auto">
            <a:xfrm>
              <a:off x="906055" y="3736240"/>
              <a:ext cx="609600" cy="609600"/>
            </a:xfrm>
            <a:prstGeom prst="flowChartDocument">
              <a:avLst/>
            </a:prstGeom>
            <a:solidFill>
              <a:srgbClr val="666699"/>
            </a:solidFill>
            <a:ln w="9525">
              <a:solidFill>
                <a:schemeClr val="tx1"/>
              </a:solidFill>
              <a:miter lim="800000"/>
              <a:headEnd/>
              <a:tailEnd/>
            </a:ln>
            <a:effectLst/>
          </p:spPr>
          <p:txBody>
            <a:bodyPr wrap="none" anchor="ctr"/>
            <a:lstStyle/>
            <a:p>
              <a:pPr algn="ctr" eaLnBrk="0" hangingPunct="0">
                <a:lnSpc>
                  <a:spcPct val="90000"/>
                </a:lnSpc>
              </a:pPr>
              <a:r>
                <a:rPr lang="en-US" sz="1000">
                  <a:solidFill>
                    <a:schemeClr val="bg1"/>
                  </a:solidFill>
                  <a:latin typeface="+mn-lt"/>
                </a:rPr>
                <a:t>Block </a:t>
              </a:r>
            </a:p>
            <a:p>
              <a:pPr algn="ctr" eaLnBrk="0" hangingPunct="0">
                <a:lnSpc>
                  <a:spcPct val="90000"/>
                </a:lnSpc>
              </a:pPr>
              <a:r>
                <a:rPr lang="en-US" sz="1000">
                  <a:solidFill>
                    <a:schemeClr val="bg1"/>
                  </a:solidFill>
                  <a:latin typeface="+mn-lt"/>
                </a:rPr>
                <a:t>Level</a:t>
              </a:r>
            </a:p>
            <a:p>
              <a:pPr algn="ctr" eaLnBrk="0" hangingPunct="0">
                <a:lnSpc>
                  <a:spcPct val="90000"/>
                </a:lnSpc>
              </a:pPr>
              <a:r>
                <a:rPr lang="en-US" sz="1000">
                  <a:solidFill>
                    <a:schemeClr val="bg1"/>
                  </a:solidFill>
                  <a:latin typeface="+mn-lt"/>
                </a:rPr>
                <a:t>CDC</a:t>
              </a:r>
            </a:p>
          </p:txBody>
        </p:sp>
        <p:sp>
          <p:nvSpPr>
            <p:cNvPr id="13" name="AutoShape 7"/>
            <p:cNvSpPr>
              <a:spLocks noChangeArrowheads="1"/>
            </p:cNvSpPr>
            <p:nvPr/>
          </p:nvSpPr>
          <p:spPr bwMode="auto">
            <a:xfrm>
              <a:off x="2411005" y="4650640"/>
              <a:ext cx="685800" cy="762000"/>
            </a:xfrm>
            <a:prstGeom prst="flowChartMultidocument">
              <a:avLst/>
            </a:prstGeom>
            <a:solidFill>
              <a:srgbClr val="808080"/>
            </a:solidFill>
            <a:ln w="9525">
              <a:solidFill>
                <a:schemeClr val="tx1"/>
              </a:solidFill>
              <a:miter lim="800000"/>
              <a:headEnd/>
              <a:tailEnd/>
            </a:ln>
            <a:effectLst/>
          </p:spPr>
          <p:txBody>
            <a:bodyPr wrap="none" anchor="ctr"/>
            <a:lstStyle/>
            <a:p>
              <a:pPr algn="ctr" eaLnBrk="0" hangingPunct="0"/>
              <a:r>
                <a:rPr lang="en-US" sz="1200" b="1" dirty="0">
                  <a:solidFill>
                    <a:schemeClr val="bg1"/>
                  </a:solidFill>
                  <a:latin typeface="+mn-lt"/>
                </a:rPr>
                <a:t>Top</a:t>
              </a:r>
            </a:p>
          </p:txBody>
        </p:sp>
        <p:sp>
          <p:nvSpPr>
            <p:cNvPr id="14" name="AutoShape 8"/>
            <p:cNvSpPr>
              <a:spLocks noChangeArrowheads="1"/>
            </p:cNvSpPr>
            <p:nvPr/>
          </p:nvSpPr>
          <p:spPr bwMode="auto">
            <a:xfrm>
              <a:off x="2411005" y="5717440"/>
              <a:ext cx="685800" cy="609600"/>
            </a:xfrm>
            <a:prstGeom prst="flowChartOffpageConnector">
              <a:avLst/>
            </a:prstGeom>
            <a:solidFill>
              <a:srgbClr val="FF99CC"/>
            </a:solidFill>
            <a:ln w="9525">
              <a:solidFill>
                <a:schemeClr val="tx1"/>
              </a:solidFill>
              <a:miter lim="800000"/>
              <a:headEnd/>
              <a:tailEnd/>
            </a:ln>
            <a:effectLst/>
          </p:spPr>
          <p:txBody>
            <a:bodyPr wrap="none" anchor="ctr"/>
            <a:lstStyle/>
            <a:p>
              <a:endParaRPr lang="en-US">
                <a:latin typeface="+mn-lt"/>
              </a:endParaRPr>
            </a:p>
          </p:txBody>
        </p:sp>
        <p:sp>
          <p:nvSpPr>
            <p:cNvPr id="15" name="Line 9"/>
            <p:cNvSpPr>
              <a:spLocks noChangeShapeType="1"/>
            </p:cNvSpPr>
            <p:nvPr/>
          </p:nvSpPr>
          <p:spPr bwMode="auto">
            <a:xfrm>
              <a:off x="2770188" y="2038719"/>
              <a:ext cx="0" cy="304800"/>
            </a:xfrm>
            <a:prstGeom prst="line">
              <a:avLst/>
            </a:prstGeom>
            <a:noFill/>
            <a:ln w="9525">
              <a:solidFill>
                <a:schemeClr val="tx1"/>
              </a:solidFill>
              <a:round/>
              <a:headEnd/>
              <a:tailEnd type="triangle" w="med" len="med"/>
            </a:ln>
            <a:effectLst/>
          </p:spPr>
          <p:txBody>
            <a:bodyPr/>
            <a:lstStyle/>
            <a:p>
              <a:endParaRPr lang="en-US">
                <a:latin typeface="+mn-lt"/>
              </a:endParaRPr>
            </a:p>
          </p:txBody>
        </p:sp>
        <p:sp>
          <p:nvSpPr>
            <p:cNvPr id="16" name="Line 10"/>
            <p:cNvSpPr>
              <a:spLocks noChangeShapeType="1"/>
            </p:cNvSpPr>
            <p:nvPr/>
          </p:nvSpPr>
          <p:spPr bwMode="auto">
            <a:xfrm>
              <a:off x="2734855" y="5412640"/>
              <a:ext cx="0" cy="304800"/>
            </a:xfrm>
            <a:prstGeom prst="line">
              <a:avLst/>
            </a:prstGeom>
            <a:noFill/>
            <a:ln w="9525">
              <a:solidFill>
                <a:schemeClr val="tx1"/>
              </a:solidFill>
              <a:round/>
              <a:headEnd/>
              <a:tailEnd type="triangle" w="med" len="med"/>
            </a:ln>
            <a:effectLst/>
          </p:spPr>
          <p:txBody>
            <a:bodyPr/>
            <a:lstStyle/>
            <a:p>
              <a:endParaRPr lang="en-US">
                <a:latin typeface="+mn-lt"/>
              </a:endParaRPr>
            </a:p>
          </p:txBody>
        </p:sp>
        <p:sp>
          <p:nvSpPr>
            <p:cNvPr id="17" name="Line 11"/>
            <p:cNvSpPr>
              <a:spLocks noChangeShapeType="1"/>
            </p:cNvSpPr>
            <p:nvPr/>
          </p:nvSpPr>
          <p:spPr bwMode="auto">
            <a:xfrm>
              <a:off x="2770188" y="3029319"/>
              <a:ext cx="0" cy="304800"/>
            </a:xfrm>
            <a:prstGeom prst="line">
              <a:avLst/>
            </a:prstGeom>
            <a:noFill/>
            <a:ln w="9525">
              <a:solidFill>
                <a:schemeClr val="tx1"/>
              </a:solidFill>
              <a:round/>
              <a:headEnd/>
              <a:tailEnd type="triangle" w="med" len="med"/>
            </a:ln>
            <a:effectLst/>
          </p:spPr>
          <p:txBody>
            <a:bodyPr/>
            <a:lstStyle/>
            <a:p>
              <a:endParaRPr lang="en-US">
                <a:latin typeface="+mn-lt"/>
              </a:endParaRPr>
            </a:p>
          </p:txBody>
        </p:sp>
        <p:sp>
          <p:nvSpPr>
            <p:cNvPr id="18" name="Line 12"/>
            <p:cNvSpPr>
              <a:spLocks noChangeShapeType="1"/>
            </p:cNvSpPr>
            <p:nvPr/>
          </p:nvSpPr>
          <p:spPr bwMode="auto">
            <a:xfrm>
              <a:off x="2753905" y="4345840"/>
              <a:ext cx="0" cy="304800"/>
            </a:xfrm>
            <a:prstGeom prst="line">
              <a:avLst/>
            </a:prstGeom>
            <a:noFill/>
            <a:ln w="9525">
              <a:solidFill>
                <a:schemeClr val="tx1"/>
              </a:solidFill>
              <a:round/>
              <a:headEnd/>
              <a:tailEnd type="triangle" w="med" len="med"/>
            </a:ln>
            <a:effectLst/>
          </p:spPr>
          <p:txBody>
            <a:bodyPr/>
            <a:lstStyle/>
            <a:p>
              <a:endParaRPr lang="en-US">
                <a:latin typeface="+mn-lt"/>
              </a:endParaRPr>
            </a:p>
          </p:txBody>
        </p:sp>
        <p:grpSp>
          <p:nvGrpSpPr>
            <p:cNvPr id="19" name="Group 13"/>
            <p:cNvGrpSpPr>
              <a:grpSpLocks/>
            </p:cNvGrpSpPr>
            <p:nvPr/>
          </p:nvGrpSpPr>
          <p:grpSpPr bwMode="auto">
            <a:xfrm>
              <a:off x="3055938" y="3002331"/>
              <a:ext cx="1219200" cy="331788"/>
              <a:chOff x="1680" y="1838"/>
              <a:chExt cx="768" cy="209"/>
            </a:xfrm>
          </p:grpSpPr>
          <p:sp>
            <p:nvSpPr>
              <p:cNvPr id="20" name="Line 14"/>
              <p:cNvSpPr>
                <a:spLocks noChangeShapeType="1"/>
              </p:cNvSpPr>
              <p:nvPr/>
            </p:nvSpPr>
            <p:spPr bwMode="auto">
              <a:xfrm>
                <a:off x="1680" y="1872"/>
                <a:ext cx="288" cy="175"/>
              </a:xfrm>
              <a:prstGeom prst="line">
                <a:avLst/>
              </a:prstGeom>
              <a:noFill/>
              <a:ln w="9525">
                <a:solidFill>
                  <a:schemeClr val="tx1"/>
                </a:solidFill>
                <a:round/>
                <a:headEnd/>
                <a:tailEnd type="triangle" w="med" len="med"/>
              </a:ln>
              <a:effectLst/>
            </p:spPr>
            <p:txBody>
              <a:bodyPr/>
              <a:lstStyle/>
              <a:p>
                <a:endParaRPr lang="en-US">
                  <a:latin typeface="+mn-lt"/>
                </a:endParaRPr>
              </a:p>
            </p:txBody>
          </p:sp>
          <p:sp>
            <p:nvSpPr>
              <p:cNvPr id="21" name="Line 15"/>
              <p:cNvSpPr>
                <a:spLocks noChangeShapeType="1"/>
              </p:cNvSpPr>
              <p:nvPr/>
            </p:nvSpPr>
            <p:spPr bwMode="auto">
              <a:xfrm>
                <a:off x="1716" y="1838"/>
                <a:ext cx="732" cy="192"/>
              </a:xfrm>
              <a:prstGeom prst="line">
                <a:avLst/>
              </a:prstGeom>
              <a:noFill/>
              <a:ln w="9525">
                <a:solidFill>
                  <a:schemeClr val="tx1"/>
                </a:solidFill>
                <a:round/>
                <a:headEnd/>
                <a:tailEnd type="triangle" w="med" len="med"/>
              </a:ln>
              <a:effectLst/>
            </p:spPr>
            <p:txBody>
              <a:bodyPr/>
              <a:lstStyle/>
              <a:p>
                <a:endParaRPr lang="en-US">
                  <a:latin typeface="+mn-lt"/>
                </a:endParaRPr>
              </a:p>
            </p:txBody>
          </p:sp>
        </p:grpSp>
        <p:grpSp>
          <p:nvGrpSpPr>
            <p:cNvPr id="22" name="Group 16"/>
            <p:cNvGrpSpPr>
              <a:grpSpLocks/>
            </p:cNvGrpSpPr>
            <p:nvPr/>
          </p:nvGrpSpPr>
          <p:grpSpPr bwMode="auto">
            <a:xfrm flipH="1">
              <a:off x="1208088" y="3002331"/>
              <a:ext cx="1219200" cy="331788"/>
              <a:chOff x="1680" y="1838"/>
              <a:chExt cx="768" cy="209"/>
            </a:xfrm>
          </p:grpSpPr>
          <p:sp>
            <p:nvSpPr>
              <p:cNvPr id="23" name="Line 17"/>
              <p:cNvSpPr>
                <a:spLocks noChangeShapeType="1"/>
              </p:cNvSpPr>
              <p:nvPr/>
            </p:nvSpPr>
            <p:spPr bwMode="auto">
              <a:xfrm>
                <a:off x="1680" y="1872"/>
                <a:ext cx="288" cy="175"/>
              </a:xfrm>
              <a:prstGeom prst="line">
                <a:avLst/>
              </a:prstGeom>
              <a:noFill/>
              <a:ln w="9525">
                <a:solidFill>
                  <a:schemeClr val="tx1"/>
                </a:solidFill>
                <a:round/>
                <a:headEnd/>
                <a:tailEnd type="triangle" w="med" len="med"/>
              </a:ln>
              <a:effectLst/>
            </p:spPr>
            <p:txBody>
              <a:bodyPr/>
              <a:lstStyle/>
              <a:p>
                <a:endParaRPr lang="en-US">
                  <a:latin typeface="+mn-lt"/>
                </a:endParaRPr>
              </a:p>
            </p:txBody>
          </p:sp>
          <p:sp>
            <p:nvSpPr>
              <p:cNvPr id="24" name="Line 18"/>
              <p:cNvSpPr>
                <a:spLocks noChangeShapeType="1"/>
              </p:cNvSpPr>
              <p:nvPr/>
            </p:nvSpPr>
            <p:spPr bwMode="auto">
              <a:xfrm>
                <a:off x="1716" y="1838"/>
                <a:ext cx="732" cy="192"/>
              </a:xfrm>
              <a:prstGeom prst="line">
                <a:avLst/>
              </a:prstGeom>
              <a:noFill/>
              <a:ln w="9525">
                <a:solidFill>
                  <a:schemeClr val="tx1"/>
                </a:solidFill>
                <a:round/>
                <a:headEnd/>
                <a:tailEnd type="triangle" w="med" len="med"/>
              </a:ln>
              <a:effectLst/>
            </p:spPr>
            <p:txBody>
              <a:bodyPr/>
              <a:lstStyle/>
              <a:p>
                <a:endParaRPr lang="en-US">
                  <a:latin typeface="+mn-lt"/>
                </a:endParaRPr>
              </a:p>
            </p:txBody>
          </p:sp>
        </p:grpSp>
        <p:grpSp>
          <p:nvGrpSpPr>
            <p:cNvPr id="25" name="Group 19"/>
            <p:cNvGrpSpPr>
              <a:grpSpLocks/>
            </p:cNvGrpSpPr>
            <p:nvPr/>
          </p:nvGrpSpPr>
          <p:grpSpPr bwMode="auto">
            <a:xfrm>
              <a:off x="1248955" y="4345840"/>
              <a:ext cx="1257300" cy="304800"/>
              <a:chOff x="552" y="2448"/>
              <a:chExt cx="792" cy="192"/>
            </a:xfrm>
          </p:grpSpPr>
          <p:sp>
            <p:nvSpPr>
              <p:cNvPr id="26" name="Line 20"/>
              <p:cNvSpPr>
                <a:spLocks noChangeShapeType="1"/>
              </p:cNvSpPr>
              <p:nvPr/>
            </p:nvSpPr>
            <p:spPr bwMode="auto">
              <a:xfrm>
                <a:off x="1056" y="2448"/>
                <a:ext cx="288" cy="175"/>
              </a:xfrm>
              <a:prstGeom prst="line">
                <a:avLst/>
              </a:prstGeom>
              <a:noFill/>
              <a:ln w="9525">
                <a:solidFill>
                  <a:schemeClr val="tx1"/>
                </a:solidFill>
                <a:round/>
                <a:headEnd/>
                <a:tailEnd type="triangle" w="med" len="med"/>
              </a:ln>
              <a:effectLst/>
            </p:spPr>
            <p:txBody>
              <a:bodyPr/>
              <a:lstStyle/>
              <a:p>
                <a:endParaRPr lang="en-US">
                  <a:latin typeface="+mn-lt"/>
                </a:endParaRPr>
              </a:p>
            </p:txBody>
          </p:sp>
          <p:sp>
            <p:nvSpPr>
              <p:cNvPr id="27" name="Line 21"/>
              <p:cNvSpPr>
                <a:spLocks noChangeShapeType="1"/>
              </p:cNvSpPr>
              <p:nvPr/>
            </p:nvSpPr>
            <p:spPr bwMode="auto">
              <a:xfrm>
                <a:off x="552" y="2448"/>
                <a:ext cx="732" cy="192"/>
              </a:xfrm>
              <a:prstGeom prst="line">
                <a:avLst/>
              </a:prstGeom>
              <a:noFill/>
              <a:ln w="9525">
                <a:solidFill>
                  <a:schemeClr val="tx1"/>
                </a:solidFill>
                <a:round/>
                <a:headEnd/>
                <a:tailEnd type="triangle" w="med" len="med"/>
              </a:ln>
              <a:effectLst/>
            </p:spPr>
            <p:txBody>
              <a:bodyPr/>
              <a:lstStyle/>
              <a:p>
                <a:endParaRPr lang="en-US">
                  <a:latin typeface="+mn-lt"/>
                </a:endParaRPr>
              </a:p>
            </p:txBody>
          </p:sp>
        </p:grpSp>
        <p:grpSp>
          <p:nvGrpSpPr>
            <p:cNvPr id="28" name="Group 22"/>
            <p:cNvGrpSpPr>
              <a:grpSpLocks/>
            </p:cNvGrpSpPr>
            <p:nvPr/>
          </p:nvGrpSpPr>
          <p:grpSpPr bwMode="auto">
            <a:xfrm flipH="1">
              <a:off x="3096805" y="4345840"/>
              <a:ext cx="1257300" cy="304800"/>
              <a:chOff x="552" y="2448"/>
              <a:chExt cx="792" cy="192"/>
            </a:xfrm>
          </p:grpSpPr>
          <p:sp>
            <p:nvSpPr>
              <p:cNvPr id="29" name="Line 23"/>
              <p:cNvSpPr>
                <a:spLocks noChangeShapeType="1"/>
              </p:cNvSpPr>
              <p:nvPr/>
            </p:nvSpPr>
            <p:spPr bwMode="auto">
              <a:xfrm>
                <a:off x="1056" y="2448"/>
                <a:ext cx="288" cy="175"/>
              </a:xfrm>
              <a:prstGeom prst="line">
                <a:avLst/>
              </a:prstGeom>
              <a:noFill/>
              <a:ln w="9525">
                <a:solidFill>
                  <a:schemeClr val="tx1"/>
                </a:solidFill>
                <a:round/>
                <a:headEnd/>
                <a:tailEnd type="triangle" w="med" len="med"/>
              </a:ln>
              <a:effectLst/>
            </p:spPr>
            <p:txBody>
              <a:bodyPr/>
              <a:lstStyle/>
              <a:p>
                <a:endParaRPr lang="en-US">
                  <a:latin typeface="+mn-lt"/>
                </a:endParaRPr>
              </a:p>
            </p:txBody>
          </p:sp>
          <p:sp>
            <p:nvSpPr>
              <p:cNvPr id="30" name="Line 24"/>
              <p:cNvSpPr>
                <a:spLocks noChangeShapeType="1"/>
              </p:cNvSpPr>
              <p:nvPr/>
            </p:nvSpPr>
            <p:spPr bwMode="auto">
              <a:xfrm>
                <a:off x="552" y="2448"/>
                <a:ext cx="732" cy="192"/>
              </a:xfrm>
              <a:prstGeom prst="line">
                <a:avLst/>
              </a:prstGeom>
              <a:noFill/>
              <a:ln w="9525">
                <a:solidFill>
                  <a:schemeClr val="tx1"/>
                </a:solidFill>
                <a:round/>
                <a:headEnd/>
                <a:tailEnd type="triangle" w="med" len="med"/>
              </a:ln>
              <a:effectLst/>
            </p:spPr>
            <p:txBody>
              <a:bodyPr/>
              <a:lstStyle/>
              <a:p>
                <a:endParaRPr lang="en-US">
                  <a:latin typeface="+mn-lt"/>
                </a:endParaRPr>
              </a:p>
            </p:txBody>
          </p:sp>
        </p:grpSp>
        <p:sp>
          <p:nvSpPr>
            <p:cNvPr id="31" name="Text Box 25"/>
            <p:cNvSpPr txBox="1">
              <a:spLocks noChangeArrowheads="1"/>
            </p:cNvSpPr>
            <p:nvPr/>
          </p:nvSpPr>
          <p:spPr bwMode="auto">
            <a:xfrm>
              <a:off x="3116263" y="1516431"/>
              <a:ext cx="1463675" cy="304800"/>
            </a:xfrm>
            <a:prstGeom prst="rect">
              <a:avLst/>
            </a:prstGeom>
            <a:noFill/>
            <a:ln w="9525">
              <a:noFill/>
              <a:miter lim="800000"/>
              <a:headEnd/>
              <a:tailEnd/>
            </a:ln>
            <a:effectLst/>
          </p:spPr>
          <p:txBody>
            <a:bodyPr>
              <a:spAutoFit/>
            </a:bodyPr>
            <a:lstStyle/>
            <a:p>
              <a:pPr eaLnBrk="0" hangingPunct="0"/>
              <a:r>
                <a:rPr lang="en-US" sz="1400" dirty="0">
                  <a:latin typeface="+mn-lt"/>
                </a:rPr>
                <a:t>Top-level setups</a:t>
              </a:r>
            </a:p>
          </p:txBody>
        </p:sp>
        <p:sp>
          <p:nvSpPr>
            <p:cNvPr id="32" name="Text Box 26"/>
            <p:cNvSpPr txBox="1">
              <a:spLocks noChangeArrowheads="1"/>
            </p:cNvSpPr>
            <p:nvPr/>
          </p:nvSpPr>
          <p:spPr bwMode="auto">
            <a:xfrm>
              <a:off x="3116263" y="2343519"/>
              <a:ext cx="1463675" cy="523220"/>
            </a:xfrm>
            <a:prstGeom prst="rect">
              <a:avLst/>
            </a:prstGeom>
            <a:noFill/>
            <a:ln w="9525">
              <a:noFill/>
              <a:miter lim="800000"/>
              <a:headEnd/>
              <a:tailEnd/>
            </a:ln>
            <a:effectLst/>
          </p:spPr>
          <p:txBody>
            <a:bodyPr>
              <a:spAutoFit/>
            </a:bodyPr>
            <a:lstStyle/>
            <a:p>
              <a:pPr eaLnBrk="0" hangingPunct="0"/>
              <a:r>
                <a:rPr lang="en-US" sz="1400" dirty="0">
                  <a:latin typeface="+mn-lt"/>
                </a:rPr>
                <a:t>Propagate top-level setups</a:t>
              </a:r>
            </a:p>
          </p:txBody>
        </p:sp>
        <p:sp>
          <p:nvSpPr>
            <p:cNvPr id="33" name="Text Box 27"/>
            <p:cNvSpPr txBox="1">
              <a:spLocks noChangeArrowheads="1"/>
            </p:cNvSpPr>
            <p:nvPr/>
          </p:nvSpPr>
          <p:spPr bwMode="auto">
            <a:xfrm>
              <a:off x="3099980" y="4895115"/>
              <a:ext cx="1463675" cy="523220"/>
            </a:xfrm>
            <a:prstGeom prst="rect">
              <a:avLst/>
            </a:prstGeom>
            <a:noFill/>
            <a:ln w="9525">
              <a:noFill/>
              <a:miter lim="800000"/>
              <a:headEnd/>
              <a:tailEnd/>
            </a:ln>
            <a:effectLst/>
          </p:spPr>
          <p:txBody>
            <a:bodyPr>
              <a:spAutoFit/>
            </a:bodyPr>
            <a:lstStyle/>
            <a:p>
              <a:pPr eaLnBrk="0" hangingPunct="0"/>
              <a:r>
                <a:rPr lang="en-US" sz="1400" dirty="0">
                  <a:latin typeface="+mn-lt"/>
                </a:rPr>
                <a:t>Top-level checks</a:t>
              </a:r>
            </a:p>
          </p:txBody>
        </p:sp>
        <p:sp>
          <p:nvSpPr>
            <p:cNvPr id="34" name="Text Box 28"/>
            <p:cNvSpPr txBox="1">
              <a:spLocks noChangeArrowheads="1"/>
            </p:cNvSpPr>
            <p:nvPr/>
          </p:nvSpPr>
          <p:spPr bwMode="auto">
            <a:xfrm>
              <a:off x="3099980" y="5717440"/>
              <a:ext cx="1463675" cy="523220"/>
            </a:xfrm>
            <a:prstGeom prst="rect">
              <a:avLst/>
            </a:prstGeom>
            <a:noFill/>
            <a:ln w="9525">
              <a:noFill/>
              <a:miter lim="800000"/>
              <a:headEnd/>
              <a:tailEnd/>
            </a:ln>
            <a:effectLst/>
          </p:spPr>
          <p:txBody>
            <a:bodyPr>
              <a:spAutoFit/>
            </a:bodyPr>
            <a:lstStyle/>
            <a:p>
              <a:pPr eaLnBrk="0" hangingPunct="0"/>
              <a:r>
                <a:rPr lang="en-US" sz="1400">
                  <a:latin typeface="+mn-lt"/>
                </a:rPr>
                <a:t>Integrated results</a:t>
              </a:r>
            </a:p>
          </p:txBody>
        </p:sp>
        <p:sp>
          <p:nvSpPr>
            <p:cNvPr id="35" name="AutoShape 29"/>
            <p:cNvSpPr>
              <a:spLocks noChangeArrowheads="1"/>
            </p:cNvSpPr>
            <p:nvPr/>
          </p:nvSpPr>
          <p:spPr bwMode="auto">
            <a:xfrm>
              <a:off x="1668055" y="3736240"/>
              <a:ext cx="609600" cy="609600"/>
            </a:xfrm>
            <a:prstGeom prst="flowChartDocument">
              <a:avLst/>
            </a:prstGeom>
            <a:solidFill>
              <a:srgbClr val="666699"/>
            </a:solidFill>
            <a:ln w="9525">
              <a:solidFill>
                <a:schemeClr val="tx1"/>
              </a:solidFill>
              <a:miter lim="800000"/>
              <a:headEnd/>
              <a:tailEnd/>
            </a:ln>
            <a:effectLst/>
          </p:spPr>
          <p:txBody>
            <a:bodyPr wrap="none" anchor="ctr"/>
            <a:lstStyle/>
            <a:p>
              <a:pPr algn="ctr" eaLnBrk="0" hangingPunct="0">
                <a:lnSpc>
                  <a:spcPct val="90000"/>
                </a:lnSpc>
              </a:pPr>
              <a:r>
                <a:rPr lang="en-US" sz="1000">
                  <a:solidFill>
                    <a:schemeClr val="bg1"/>
                  </a:solidFill>
                  <a:latin typeface="+mn-lt"/>
                </a:rPr>
                <a:t>Block </a:t>
              </a:r>
            </a:p>
            <a:p>
              <a:pPr algn="ctr" eaLnBrk="0" hangingPunct="0">
                <a:lnSpc>
                  <a:spcPct val="90000"/>
                </a:lnSpc>
              </a:pPr>
              <a:r>
                <a:rPr lang="en-US" sz="1000">
                  <a:solidFill>
                    <a:schemeClr val="bg1"/>
                  </a:solidFill>
                  <a:latin typeface="+mn-lt"/>
                </a:rPr>
                <a:t>Level</a:t>
              </a:r>
            </a:p>
            <a:p>
              <a:pPr algn="ctr" eaLnBrk="0" hangingPunct="0">
                <a:lnSpc>
                  <a:spcPct val="90000"/>
                </a:lnSpc>
              </a:pPr>
              <a:r>
                <a:rPr lang="en-US" sz="1000">
                  <a:solidFill>
                    <a:schemeClr val="bg1"/>
                  </a:solidFill>
                  <a:latin typeface="+mn-lt"/>
                </a:rPr>
                <a:t>CDC</a:t>
              </a:r>
            </a:p>
          </p:txBody>
        </p:sp>
        <p:sp>
          <p:nvSpPr>
            <p:cNvPr id="36" name="AutoShape 30"/>
            <p:cNvSpPr>
              <a:spLocks noChangeArrowheads="1"/>
            </p:cNvSpPr>
            <p:nvPr/>
          </p:nvSpPr>
          <p:spPr bwMode="auto">
            <a:xfrm>
              <a:off x="2430055" y="3736240"/>
              <a:ext cx="609600" cy="609600"/>
            </a:xfrm>
            <a:prstGeom prst="flowChartDocument">
              <a:avLst/>
            </a:prstGeom>
            <a:solidFill>
              <a:srgbClr val="666699"/>
            </a:solidFill>
            <a:ln w="9525">
              <a:solidFill>
                <a:schemeClr val="tx1"/>
              </a:solidFill>
              <a:miter lim="800000"/>
              <a:headEnd/>
              <a:tailEnd/>
            </a:ln>
            <a:effectLst/>
          </p:spPr>
          <p:txBody>
            <a:bodyPr wrap="none" anchor="ctr"/>
            <a:lstStyle/>
            <a:p>
              <a:pPr algn="ctr" eaLnBrk="0" hangingPunct="0">
                <a:lnSpc>
                  <a:spcPct val="90000"/>
                </a:lnSpc>
              </a:pPr>
              <a:r>
                <a:rPr lang="en-US" sz="1000">
                  <a:solidFill>
                    <a:schemeClr val="bg1"/>
                  </a:solidFill>
                  <a:latin typeface="+mn-lt"/>
                </a:rPr>
                <a:t>Block </a:t>
              </a:r>
            </a:p>
            <a:p>
              <a:pPr algn="ctr" eaLnBrk="0" hangingPunct="0">
                <a:lnSpc>
                  <a:spcPct val="90000"/>
                </a:lnSpc>
              </a:pPr>
              <a:r>
                <a:rPr lang="en-US" sz="1000">
                  <a:solidFill>
                    <a:schemeClr val="bg1"/>
                  </a:solidFill>
                  <a:latin typeface="+mn-lt"/>
                </a:rPr>
                <a:t>Level</a:t>
              </a:r>
            </a:p>
            <a:p>
              <a:pPr algn="ctr" eaLnBrk="0" hangingPunct="0">
                <a:lnSpc>
                  <a:spcPct val="90000"/>
                </a:lnSpc>
              </a:pPr>
              <a:r>
                <a:rPr lang="en-US" sz="1000">
                  <a:solidFill>
                    <a:schemeClr val="bg1"/>
                  </a:solidFill>
                  <a:latin typeface="+mn-lt"/>
                </a:rPr>
                <a:t>CDC</a:t>
              </a:r>
            </a:p>
          </p:txBody>
        </p:sp>
        <p:sp>
          <p:nvSpPr>
            <p:cNvPr id="37" name="AutoShape 31"/>
            <p:cNvSpPr>
              <a:spLocks noChangeArrowheads="1"/>
            </p:cNvSpPr>
            <p:nvPr/>
          </p:nvSpPr>
          <p:spPr bwMode="auto">
            <a:xfrm>
              <a:off x="3192055" y="3736240"/>
              <a:ext cx="609600" cy="609600"/>
            </a:xfrm>
            <a:prstGeom prst="flowChartDocument">
              <a:avLst/>
            </a:prstGeom>
            <a:solidFill>
              <a:srgbClr val="666699"/>
            </a:solidFill>
            <a:ln w="9525">
              <a:solidFill>
                <a:schemeClr val="tx1"/>
              </a:solidFill>
              <a:miter lim="800000"/>
              <a:headEnd/>
              <a:tailEnd/>
            </a:ln>
            <a:effectLst/>
          </p:spPr>
          <p:txBody>
            <a:bodyPr wrap="none" anchor="ctr"/>
            <a:lstStyle/>
            <a:p>
              <a:pPr algn="ctr" eaLnBrk="0" hangingPunct="0">
                <a:lnSpc>
                  <a:spcPct val="90000"/>
                </a:lnSpc>
              </a:pPr>
              <a:r>
                <a:rPr lang="en-US" sz="1000">
                  <a:solidFill>
                    <a:schemeClr val="bg1"/>
                  </a:solidFill>
                  <a:latin typeface="+mn-lt"/>
                </a:rPr>
                <a:t>Block </a:t>
              </a:r>
            </a:p>
            <a:p>
              <a:pPr algn="ctr" eaLnBrk="0" hangingPunct="0">
                <a:lnSpc>
                  <a:spcPct val="90000"/>
                </a:lnSpc>
              </a:pPr>
              <a:r>
                <a:rPr lang="en-US" sz="1000">
                  <a:solidFill>
                    <a:schemeClr val="bg1"/>
                  </a:solidFill>
                  <a:latin typeface="+mn-lt"/>
                </a:rPr>
                <a:t>Level</a:t>
              </a:r>
            </a:p>
            <a:p>
              <a:pPr algn="ctr" eaLnBrk="0" hangingPunct="0">
                <a:lnSpc>
                  <a:spcPct val="90000"/>
                </a:lnSpc>
              </a:pPr>
              <a:r>
                <a:rPr lang="en-US" sz="1000">
                  <a:solidFill>
                    <a:schemeClr val="bg1"/>
                  </a:solidFill>
                  <a:latin typeface="+mn-lt"/>
                </a:rPr>
                <a:t>CDC</a:t>
              </a:r>
            </a:p>
          </p:txBody>
        </p:sp>
        <p:sp>
          <p:nvSpPr>
            <p:cNvPr id="38" name="AutoShape 32"/>
            <p:cNvSpPr>
              <a:spLocks noChangeArrowheads="1"/>
            </p:cNvSpPr>
            <p:nvPr/>
          </p:nvSpPr>
          <p:spPr bwMode="auto">
            <a:xfrm>
              <a:off x="3954055" y="3736240"/>
              <a:ext cx="609600" cy="609600"/>
            </a:xfrm>
            <a:prstGeom prst="flowChartDocument">
              <a:avLst/>
            </a:prstGeom>
            <a:solidFill>
              <a:srgbClr val="666699"/>
            </a:solidFill>
            <a:ln w="9525">
              <a:solidFill>
                <a:schemeClr val="tx1"/>
              </a:solidFill>
              <a:miter lim="800000"/>
              <a:headEnd/>
              <a:tailEnd/>
            </a:ln>
            <a:effectLst/>
          </p:spPr>
          <p:txBody>
            <a:bodyPr wrap="none" anchor="ctr"/>
            <a:lstStyle/>
            <a:p>
              <a:pPr algn="ctr" eaLnBrk="0" hangingPunct="0">
                <a:lnSpc>
                  <a:spcPct val="90000"/>
                </a:lnSpc>
              </a:pPr>
              <a:r>
                <a:rPr lang="en-US" sz="1000">
                  <a:solidFill>
                    <a:schemeClr val="bg1"/>
                  </a:solidFill>
                  <a:latin typeface="+mn-lt"/>
                </a:rPr>
                <a:t>Block </a:t>
              </a:r>
            </a:p>
            <a:p>
              <a:pPr algn="ctr" eaLnBrk="0" hangingPunct="0">
                <a:lnSpc>
                  <a:spcPct val="90000"/>
                </a:lnSpc>
              </a:pPr>
              <a:r>
                <a:rPr lang="en-US" sz="1000">
                  <a:solidFill>
                    <a:schemeClr val="bg1"/>
                  </a:solidFill>
                  <a:latin typeface="+mn-lt"/>
                </a:rPr>
                <a:t>Level</a:t>
              </a:r>
            </a:p>
            <a:p>
              <a:pPr algn="ctr" eaLnBrk="0" hangingPunct="0">
                <a:lnSpc>
                  <a:spcPct val="90000"/>
                </a:lnSpc>
              </a:pPr>
              <a:r>
                <a:rPr lang="en-US" sz="1000">
                  <a:solidFill>
                    <a:schemeClr val="bg1"/>
                  </a:solidFill>
                  <a:latin typeface="+mn-lt"/>
                </a:rPr>
                <a:t>CDC</a:t>
              </a:r>
            </a:p>
          </p:txBody>
        </p:sp>
        <p:sp>
          <p:nvSpPr>
            <p:cNvPr id="39" name="Text Box 25"/>
            <p:cNvSpPr txBox="1">
              <a:spLocks noChangeArrowheads="1"/>
            </p:cNvSpPr>
            <p:nvPr/>
          </p:nvSpPr>
          <p:spPr bwMode="auto">
            <a:xfrm>
              <a:off x="721033" y="1316725"/>
              <a:ext cx="1556622" cy="307777"/>
            </a:xfrm>
            <a:prstGeom prst="rect">
              <a:avLst/>
            </a:prstGeom>
            <a:noFill/>
            <a:ln w="9525">
              <a:noFill/>
              <a:miter lim="800000"/>
              <a:headEnd/>
              <a:tailEnd/>
            </a:ln>
            <a:effectLst/>
          </p:spPr>
          <p:txBody>
            <a:bodyPr wrap="square">
              <a:spAutoFit/>
            </a:bodyPr>
            <a:lstStyle/>
            <a:p>
              <a:pPr eaLnBrk="0" hangingPunct="0"/>
              <a:r>
                <a:rPr lang="en-US" sz="1400" b="1" dirty="0" smtClean="0">
                  <a:latin typeface="+mn-lt"/>
                </a:rPr>
                <a:t>Top-down flow</a:t>
              </a:r>
              <a:endParaRPr lang="en-US" sz="1400" b="1" dirty="0">
                <a:latin typeface="+mn-lt"/>
              </a:endParaRPr>
            </a:p>
          </p:txBody>
        </p:sp>
        <p:sp>
          <p:nvSpPr>
            <p:cNvPr id="40" name="Text Box 25"/>
            <p:cNvSpPr txBox="1">
              <a:spLocks noChangeArrowheads="1"/>
            </p:cNvSpPr>
            <p:nvPr/>
          </p:nvSpPr>
          <p:spPr bwMode="auto">
            <a:xfrm>
              <a:off x="721033" y="6117350"/>
              <a:ext cx="1616996" cy="307777"/>
            </a:xfrm>
            <a:prstGeom prst="rect">
              <a:avLst/>
            </a:prstGeom>
            <a:noFill/>
            <a:ln w="9525">
              <a:noFill/>
              <a:miter lim="800000"/>
              <a:headEnd/>
              <a:tailEnd/>
            </a:ln>
            <a:effectLst/>
          </p:spPr>
          <p:txBody>
            <a:bodyPr wrap="square">
              <a:spAutoFit/>
            </a:bodyPr>
            <a:lstStyle/>
            <a:p>
              <a:pPr eaLnBrk="0" hangingPunct="0"/>
              <a:r>
                <a:rPr lang="en-US" sz="1400" b="1" dirty="0" smtClean="0">
                  <a:latin typeface="+mn-lt"/>
                </a:rPr>
                <a:t>Bottom-up flow</a:t>
              </a:r>
              <a:endParaRPr lang="en-US" sz="1400" b="1" dirty="0">
                <a:latin typeface="+mn-lt"/>
              </a:endParaRPr>
            </a:p>
          </p:txBody>
        </p:sp>
      </p:grpSp>
    </p:spTree>
    <p:extLst>
      <p:ext uri="{BB962C8B-B14F-4D97-AF65-F5344CB8AC3E}">
        <p14:creationId xmlns:p14="http://schemas.microsoft.com/office/powerpoint/2010/main" val="387303266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Enhanced Reporting and Debugging</a:t>
            </a:r>
          </a:p>
        </p:txBody>
      </p:sp>
      <p:sp>
        <p:nvSpPr>
          <p:cNvPr id="3" name="Content Placeholder 2"/>
          <p:cNvSpPr>
            <a:spLocks noGrp="1"/>
          </p:cNvSpPr>
          <p:nvPr>
            <p:ph idx="1"/>
          </p:nvPr>
        </p:nvSpPr>
        <p:spPr>
          <a:xfrm>
            <a:off x="-1588" y="4972304"/>
            <a:ext cx="12188825" cy="1580896"/>
          </a:xfrm>
        </p:spPr>
        <p:txBody>
          <a:bodyPr lIns="457200" rIns="182880"/>
          <a:lstStyle/>
          <a:p>
            <a:pPr>
              <a:buSzPct val="100000"/>
              <a:buFont typeface="Wingdings" panose="05000000000000000000" pitchFamily="2" charset="2"/>
              <a:buChar char="ü"/>
            </a:pPr>
            <a:r>
              <a:rPr lang="en-US" sz="2400" dirty="0"/>
              <a:t>Provides a results overview window and details for all CDC issues</a:t>
            </a:r>
          </a:p>
          <a:p>
            <a:pPr>
              <a:buSzPct val="100000"/>
              <a:buFont typeface="Wingdings" panose="05000000000000000000" pitchFamily="2" charset="2"/>
              <a:buChar char="ü"/>
            </a:pPr>
            <a:r>
              <a:rPr lang="en-US" sz="2400" dirty="0"/>
              <a:t>Automatically generates schematics for visualization of clock trees and CDC </a:t>
            </a:r>
            <a:r>
              <a:rPr lang="en-US" sz="2400" dirty="0" smtClean="0"/>
              <a:t>paths</a:t>
            </a:r>
            <a:endParaRPr lang="en-US" sz="2400"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31</a:t>
            </a:fld>
            <a:endParaRPr lang="en-US" dirty="0"/>
          </a:p>
        </p:txBody>
      </p:sp>
      <p:grpSp>
        <p:nvGrpSpPr>
          <p:cNvPr id="11" name="Group 10"/>
          <p:cNvGrpSpPr/>
          <p:nvPr/>
        </p:nvGrpSpPr>
        <p:grpSpPr>
          <a:xfrm>
            <a:off x="1790515" y="1217328"/>
            <a:ext cx="8607794" cy="3507072"/>
            <a:chOff x="1607768" y="1193373"/>
            <a:chExt cx="8607794" cy="3507072"/>
          </a:xfrm>
        </p:grpSpPr>
        <p:pic>
          <p:nvPicPr>
            <p:cNvPr id="7" name="Picture 6" descr="CDC_checks.jpg"/>
            <p:cNvPicPr>
              <a:picLocks noChangeAspect="1"/>
            </p:cNvPicPr>
            <p:nvPr/>
          </p:nvPicPr>
          <p:blipFill>
            <a:blip r:embed="rId2" cstate="print"/>
            <a:stretch>
              <a:fillRect/>
            </a:stretch>
          </p:blipFill>
          <p:spPr>
            <a:xfrm>
              <a:off x="1607768" y="1335046"/>
              <a:ext cx="8323580" cy="3365399"/>
            </a:xfrm>
            <a:prstGeom prst="rect">
              <a:avLst/>
            </a:prstGeom>
          </p:spPr>
        </p:pic>
        <p:pic>
          <p:nvPicPr>
            <p:cNvPr id="8" name="Picture 13" descr="clock_hdl"/>
            <p:cNvPicPr>
              <a:picLocks noChangeAspect="1" noChangeArrowheads="1"/>
            </p:cNvPicPr>
            <p:nvPr/>
          </p:nvPicPr>
          <p:blipFill>
            <a:blip r:embed="rId3" cstate="print"/>
            <a:srcRect/>
            <a:stretch>
              <a:fillRect/>
            </a:stretch>
          </p:blipFill>
          <p:spPr bwMode="auto">
            <a:xfrm>
              <a:off x="3617912" y="1414036"/>
              <a:ext cx="3346450" cy="2397125"/>
            </a:xfrm>
            <a:prstGeom prst="rect">
              <a:avLst/>
            </a:prstGeom>
            <a:noFill/>
            <a:ln w="9525">
              <a:noFill/>
              <a:miter lim="800000"/>
              <a:headEnd/>
              <a:tailEnd/>
            </a:ln>
          </p:spPr>
        </p:pic>
        <p:pic>
          <p:nvPicPr>
            <p:cNvPr id="9" name="Picture 14" descr="Noname"/>
            <p:cNvPicPr>
              <a:picLocks noChangeAspect="1" noChangeArrowheads="1"/>
            </p:cNvPicPr>
            <p:nvPr/>
          </p:nvPicPr>
          <p:blipFill>
            <a:blip r:embed="rId4" cstate="print"/>
            <a:srcRect l="28917"/>
            <a:stretch>
              <a:fillRect/>
            </a:stretch>
          </p:blipFill>
          <p:spPr bwMode="auto">
            <a:xfrm>
              <a:off x="5867400" y="1647398"/>
              <a:ext cx="2408237" cy="2811463"/>
            </a:xfrm>
            <a:prstGeom prst="rect">
              <a:avLst/>
            </a:prstGeom>
            <a:noFill/>
            <a:ln w="9525">
              <a:noFill/>
              <a:miter lim="800000"/>
              <a:headEnd/>
              <a:tailEnd/>
            </a:ln>
          </p:spPr>
        </p:pic>
        <p:pic>
          <p:nvPicPr>
            <p:cNvPr id="10" name="Picture 15" descr="cdc"/>
            <p:cNvPicPr>
              <a:picLocks noChangeAspect="1" noChangeArrowheads="1"/>
            </p:cNvPicPr>
            <p:nvPr/>
          </p:nvPicPr>
          <p:blipFill>
            <a:blip r:embed="rId5" cstate="print"/>
            <a:srcRect l="38084" t="14148" r="1808" b="45599"/>
            <a:stretch>
              <a:fillRect/>
            </a:stretch>
          </p:blipFill>
          <p:spPr bwMode="auto">
            <a:xfrm>
              <a:off x="6627812" y="1193373"/>
              <a:ext cx="3587750" cy="1720850"/>
            </a:xfrm>
            <a:prstGeom prst="rect">
              <a:avLst/>
            </a:prstGeom>
            <a:noFill/>
            <a:ln w="9525">
              <a:noFill/>
              <a:miter lim="800000"/>
              <a:headEnd/>
              <a:tailEnd/>
            </a:ln>
          </p:spPr>
        </p:pic>
      </p:grpSp>
    </p:spTree>
    <p:extLst>
      <p:ext uri="{BB962C8B-B14F-4D97-AF65-F5344CB8AC3E}">
        <p14:creationId xmlns:p14="http://schemas.microsoft.com/office/powerpoint/2010/main" val="212170064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ea typeface="ＭＳ Ｐゴシック" charset="-128"/>
              </a:rPr>
              <a:t>Questa CDC Generates </a:t>
            </a:r>
            <a:r>
              <a:rPr lang="en-US" sz="3200" dirty="0" smtClean="0">
                <a:ea typeface="ＭＳ Ｐゴシック" charset="-128"/>
              </a:rPr>
              <a:t>Automatic </a:t>
            </a:r>
            <a:r>
              <a:rPr lang="en-US" sz="3200" dirty="0">
                <a:ea typeface="ＭＳ Ｐゴシック" charset="-128"/>
              </a:rPr>
              <a:t>Protocol Checks</a:t>
            </a:r>
            <a:endParaRPr lang="en-US" sz="3200"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32</a:t>
            </a:fld>
            <a:endParaRPr lang="en-US" dirty="0"/>
          </a:p>
        </p:txBody>
      </p:sp>
      <p:sp>
        <p:nvSpPr>
          <p:cNvPr id="7" name="Rectangle 3"/>
          <p:cNvSpPr>
            <a:spLocks noChangeArrowheads="1"/>
          </p:cNvSpPr>
          <p:nvPr/>
        </p:nvSpPr>
        <p:spPr bwMode="auto">
          <a:xfrm>
            <a:off x="9775" y="1406328"/>
            <a:ext cx="7154612" cy="4656144"/>
          </a:xfrm>
          <a:prstGeom prst="rect">
            <a:avLst/>
          </a:prstGeom>
          <a:noFill/>
          <a:ln w="9525">
            <a:noFill/>
            <a:miter lim="800000"/>
            <a:headEnd/>
            <a:tailEnd/>
          </a:ln>
        </p:spPr>
        <p:txBody>
          <a:bodyPr lIns="457200" rIns="0">
            <a:normAutofit fontScale="92500" lnSpcReduction="10000"/>
          </a:bodyPr>
          <a:lstStyle/>
          <a:p>
            <a:pPr marL="342900" indent="-342900" eaLnBrk="0" hangingPunct="0">
              <a:spcBef>
                <a:spcPct val="30000"/>
              </a:spcBef>
              <a:buClr>
                <a:srgbClr val="428C8A"/>
              </a:buClr>
              <a:buSzPct val="80000"/>
              <a:buFont typeface="Wingdings" pitchFamily="2" charset="2"/>
              <a:buChar char="n"/>
            </a:pPr>
            <a:r>
              <a:rPr lang="en-US" sz="2200" dirty="0">
                <a:solidFill>
                  <a:schemeClr val="tx2"/>
                </a:solidFill>
              </a:rPr>
              <a:t>CDC </a:t>
            </a:r>
            <a:r>
              <a:rPr lang="en-US" sz="2200" dirty="0" smtClean="0">
                <a:solidFill>
                  <a:schemeClr val="tx2"/>
                </a:solidFill>
              </a:rPr>
              <a:t>protocols defined</a:t>
            </a:r>
          </a:p>
          <a:p>
            <a:pPr marL="800100" lvl="1" indent="-342900" eaLnBrk="0" hangingPunct="0">
              <a:spcBef>
                <a:spcPct val="30000"/>
              </a:spcBef>
              <a:buClr>
                <a:srgbClr val="428C8A"/>
              </a:buClr>
              <a:buSzPct val="80000"/>
              <a:buFont typeface="Wingdings" panose="05000000000000000000" pitchFamily="2" charset="2"/>
              <a:buChar char="§"/>
            </a:pPr>
            <a:r>
              <a:rPr lang="en-US" sz="2200" dirty="0" smtClean="0">
                <a:solidFill>
                  <a:schemeClr val="tx2"/>
                </a:solidFill>
              </a:rPr>
              <a:t>Rules that ensure data </a:t>
            </a:r>
            <a:r>
              <a:rPr lang="en-US" sz="2200" dirty="0">
                <a:solidFill>
                  <a:schemeClr val="tx2"/>
                </a:solidFill>
              </a:rPr>
              <a:t>is </a:t>
            </a:r>
            <a:r>
              <a:rPr lang="en-US" sz="2200" dirty="0" smtClean="0">
                <a:solidFill>
                  <a:schemeClr val="tx2"/>
                </a:solidFill>
              </a:rPr>
              <a:t>accurately transferred </a:t>
            </a:r>
            <a:r>
              <a:rPr lang="en-US" sz="2200" dirty="0">
                <a:solidFill>
                  <a:schemeClr val="tx2"/>
                </a:solidFill>
              </a:rPr>
              <a:t>between two clock </a:t>
            </a:r>
            <a:r>
              <a:rPr lang="en-US" sz="2200" dirty="0" smtClean="0">
                <a:solidFill>
                  <a:schemeClr val="tx2"/>
                </a:solidFill>
              </a:rPr>
              <a:t>domains</a:t>
            </a:r>
          </a:p>
          <a:p>
            <a:pPr marL="800100" lvl="1" indent="-342900" eaLnBrk="0" hangingPunct="0">
              <a:spcBef>
                <a:spcPct val="30000"/>
              </a:spcBef>
              <a:buClr>
                <a:srgbClr val="428C8A"/>
              </a:buClr>
              <a:buSzPct val="80000"/>
              <a:buFont typeface="Wingdings" panose="05000000000000000000" pitchFamily="2" charset="2"/>
              <a:buChar char="§"/>
            </a:pPr>
            <a:r>
              <a:rPr lang="en-US" sz="2200" dirty="0" smtClean="0">
                <a:solidFill>
                  <a:schemeClr val="tx2"/>
                </a:solidFill>
              </a:rPr>
              <a:t>Associated with specific synchronizer structures</a:t>
            </a:r>
            <a:endParaRPr lang="en-US" sz="2200" dirty="0">
              <a:solidFill>
                <a:schemeClr val="tx2"/>
              </a:solidFill>
            </a:endParaRPr>
          </a:p>
          <a:p>
            <a:pPr marL="342900" indent="-342900" eaLnBrk="0" hangingPunct="0">
              <a:spcBef>
                <a:spcPct val="30000"/>
              </a:spcBef>
              <a:buClr>
                <a:srgbClr val="428C8A"/>
              </a:buClr>
              <a:buSzPct val="80000"/>
              <a:buFont typeface="Wingdings" pitchFamily="2" charset="2"/>
              <a:buChar char="n"/>
            </a:pPr>
            <a:endParaRPr lang="en-US" sz="2200" dirty="0">
              <a:solidFill>
                <a:schemeClr val="tx2"/>
              </a:solidFill>
            </a:endParaRPr>
          </a:p>
          <a:p>
            <a:pPr marL="342900" indent="-342900" eaLnBrk="0" hangingPunct="0">
              <a:spcBef>
                <a:spcPct val="30000"/>
              </a:spcBef>
              <a:buClr>
                <a:srgbClr val="428C8A"/>
              </a:buClr>
              <a:buSzPct val="80000"/>
              <a:buFont typeface="Wingdings" pitchFamily="2" charset="2"/>
              <a:buChar char="n"/>
            </a:pPr>
            <a:r>
              <a:rPr lang="en-US" sz="2200" dirty="0">
                <a:solidFill>
                  <a:schemeClr val="tx2"/>
                </a:solidFill>
              </a:rPr>
              <a:t>The Questa CDC verification solution automatically generates assertions to capture these </a:t>
            </a:r>
            <a:r>
              <a:rPr lang="en-US" sz="2200" dirty="0" smtClean="0">
                <a:solidFill>
                  <a:schemeClr val="tx2"/>
                </a:solidFill>
              </a:rPr>
              <a:t>protocols</a:t>
            </a:r>
          </a:p>
          <a:p>
            <a:pPr marL="342900" indent="-342900" eaLnBrk="0" hangingPunct="0">
              <a:spcBef>
                <a:spcPct val="30000"/>
              </a:spcBef>
              <a:buClr>
                <a:srgbClr val="428C8A"/>
              </a:buClr>
              <a:buSzPct val="80000"/>
              <a:buFont typeface="Wingdings" pitchFamily="2" charset="2"/>
              <a:buChar char="n"/>
            </a:pPr>
            <a:endParaRPr lang="en-US" sz="2200" dirty="0">
              <a:solidFill>
                <a:schemeClr val="tx2"/>
              </a:solidFill>
            </a:endParaRPr>
          </a:p>
          <a:p>
            <a:pPr marL="342900" indent="-342900" eaLnBrk="0" hangingPunct="0">
              <a:spcBef>
                <a:spcPct val="30000"/>
              </a:spcBef>
              <a:buClr>
                <a:srgbClr val="428C8A"/>
              </a:buClr>
              <a:buSzPct val="80000"/>
              <a:buFont typeface="Wingdings" pitchFamily="2" charset="2"/>
              <a:buChar char="n"/>
            </a:pPr>
            <a:r>
              <a:rPr lang="en-US" sz="2200" dirty="0" smtClean="0">
                <a:solidFill>
                  <a:schemeClr val="tx2"/>
                </a:solidFill>
              </a:rPr>
              <a:t>Seamless integration / transfer of generated assertions into Questa Formal or QuestaSim</a:t>
            </a:r>
          </a:p>
          <a:p>
            <a:pPr marL="342900" indent="-342900" eaLnBrk="0" hangingPunct="0">
              <a:spcBef>
                <a:spcPct val="30000"/>
              </a:spcBef>
              <a:buClr>
                <a:srgbClr val="428C8A"/>
              </a:buClr>
              <a:buSzPct val="80000"/>
              <a:buFont typeface="Wingdings" pitchFamily="2" charset="2"/>
              <a:buChar char="n"/>
            </a:pPr>
            <a:endParaRPr lang="en-US" sz="2200" dirty="0">
              <a:solidFill>
                <a:schemeClr val="tx2"/>
              </a:solidFill>
            </a:endParaRPr>
          </a:p>
          <a:p>
            <a:pPr marL="342900" indent="-342900" eaLnBrk="0" hangingPunct="0">
              <a:spcBef>
                <a:spcPct val="30000"/>
              </a:spcBef>
              <a:buClr>
                <a:srgbClr val="428C8A"/>
              </a:buClr>
              <a:buSzPct val="80000"/>
              <a:buFont typeface="Wingdings" pitchFamily="2" charset="2"/>
              <a:buChar char="n"/>
            </a:pPr>
            <a:r>
              <a:rPr lang="en-US" sz="2200" dirty="0" smtClean="0">
                <a:solidFill>
                  <a:schemeClr val="tx2"/>
                </a:solidFill>
              </a:rPr>
              <a:t>Formal &amp; simulation results are automatically correlated back to the source synchronizer for easy debug</a:t>
            </a:r>
            <a:endParaRPr lang="en-US" sz="2200" dirty="0">
              <a:solidFill>
                <a:schemeClr val="tx2"/>
              </a:solidFill>
            </a:endParaRPr>
          </a:p>
        </p:txBody>
      </p:sp>
      <p:pic>
        <p:nvPicPr>
          <p:cNvPr id="8" name="Picture 4" descr="dmux_sync"/>
          <p:cNvPicPr>
            <a:picLocks noChangeAspect="1" noChangeArrowheads="1"/>
          </p:cNvPicPr>
          <p:nvPr/>
        </p:nvPicPr>
        <p:blipFill>
          <a:blip r:embed="rId2"/>
          <a:srcRect/>
          <a:stretch>
            <a:fillRect/>
          </a:stretch>
        </p:blipFill>
        <p:spPr bwMode="auto">
          <a:xfrm>
            <a:off x="7565124" y="2314802"/>
            <a:ext cx="3795713" cy="1736725"/>
          </a:xfrm>
          <a:prstGeom prst="rect">
            <a:avLst/>
          </a:prstGeom>
          <a:noFill/>
          <a:ln w="9525">
            <a:noFill/>
            <a:miter lim="800000"/>
            <a:headEnd/>
            <a:tailEnd/>
          </a:ln>
        </p:spPr>
      </p:pic>
      <p:grpSp>
        <p:nvGrpSpPr>
          <p:cNvPr id="9" name="Group 5"/>
          <p:cNvGrpSpPr>
            <a:grpSpLocks/>
          </p:cNvGrpSpPr>
          <p:nvPr/>
        </p:nvGrpSpPr>
        <p:grpSpPr bwMode="auto">
          <a:xfrm>
            <a:off x="8650974" y="2808514"/>
            <a:ext cx="2827338" cy="1193800"/>
            <a:chOff x="3882" y="1174"/>
            <a:chExt cx="1681" cy="752"/>
          </a:xfrm>
        </p:grpSpPr>
        <p:sp>
          <p:nvSpPr>
            <p:cNvPr id="10" name="Oval 6"/>
            <p:cNvSpPr>
              <a:spLocks noChangeArrowheads="1"/>
            </p:cNvSpPr>
            <p:nvPr/>
          </p:nvSpPr>
          <p:spPr bwMode="auto">
            <a:xfrm>
              <a:off x="4932" y="1653"/>
              <a:ext cx="631" cy="273"/>
            </a:xfrm>
            <a:prstGeom prst="ellipse">
              <a:avLst/>
            </a:prstGeom>
            <a:solidFill>
              <a:schemeClr val="accent1"/>
            </a:solidFill>
            <a:ln w="9525">
              <a:solidFill>
                <a:schemeClr val="tx1"/>
              </a:solidFill>
              <a:round/>
              <a:headEnd/>
              <a:tailEnd/>
            </a:ln>
            <a:effectLst/>
          </p:spPr>
          <p:txBody>
            <a:bodyPr wrap="none" anchor="ctr"/>
            <a:lstStyle/>
            <a:p>
              <a:pPr algn="ctr" eaLnBrk="0" hangingPunct="0">
                <a:defRPr/>
              </a:pPr>
              <a:r>
                <a:rPr lang="en-US" sz="1200" dirty="0">
                  <a:latin typeface="+mn-lt"/>
                </a:rPr>
                <a:t>Assertion</a:t>
              </a:r>
            </a:p>
          </p:txBody>
        </p:sp>
        <p:sp>
          <p:nvSpPr>
            <p:cNvPr id="11" name="Line 7"/>
            <p:cNvSpPr>
              <a:spLocks noChangeShapeType="1"/>
            </p:cNvSpPr>
            <p:nvPr/>
          </p:nvSpPr>
          <p:spPr bwMode="auto">
            <a:xfrm>
              <a:off x="4414" y="1174"/>
              <a:ext cx="554" cy="526"/>
            </a:xfrm>
            <a:prstGeom prst="line">
              <a:avLst/>
            </a:prstGeom>
            <a:noFill/>
            <a:ln w="9525">
              <a:solidFill>
                <a:schemeClr val="tx1"/>
              </a:solidFill>
              <a:round/>
              <a:headEnd/>
              <a:tailEnd type="triangle" w="med" len="med"/>
            </a:ln>
          </p:spPr>
          <p:txBody>
            <a:bodyPr/>
            <a:lstStyle/>
            <a:p>
              <a:endParaRPr lang="en-US"/>
            </a:p>
          </p:txBody>
        </p:sp>
        <p:sp>
          <p:nvSpPr>
            <p:cNvPr id="12" name="Line 8"/>
            <p:cNvSpPr>
              <a:spLocks noChangeShapeType="1"/>
            </p:cNvSpPr>
            <p:nvPr/>
          </p:nvSpPr>
          <p:spPr bwMode="auto">
            <a:xfrm>
              <a:off x="4584" y="1477"/>
              <a:ext cx="360" cy="271"/>
            </a:xfrm>
            <a:prstGeom prst="line">
              <a:avLst/>
            </a:prstGeom>
            <a:noFill/>
            <a:ln w="9525">
              <a:solidFill>
                <a:schemeClr val="tx1"/>
              </a:solidFill>
              <a:round/>
              <a:headEnd/>
              <a:tailEnd type="triangle" w="med" len="med"/>
            </a:ln>
          </p:spPr>
          <p:txBody>
            <a:bodyPr/>
            <a:lstStyle/>
            <a:p>
              <a:endParaRPr lang="en-US"/>
            </a:p>
          </p:txBody>
        </p:sp>
        <p:sp>
          <p:nvSpPr>
            <p:cNvPr id="13" name="Freeform 9"/>
            <p:cNvSpPr>
              <a:spLocks/>
            </p:cNvSpPr>
            <p:nvPr/>
          </p:nvSpPr>
          <p:spPr bwMode="auto">
            <a:xfrm>
              <a:off x="3882" y="1473"/>
              <a:ext cx="1053" cy="437"/>
            </a:xfrm>
            <a:custGeom>
              <a:avLst/>
              <a:gdLst>
                <a:gd name="T0" fmla="*/ 0 w 1053"/>
                <a:gd name="T1" fmla="*/ 0 h 437"/>
                <a:gd name="T2" fmla="*/ 438 w 1053"/>
                <a:gd name="T3" fmla="*/ 377 h 437"/>
                <a:gd name="T4" fmla="*/ 1053 w 1053"/>
                <a:gd name="T5" fmla="*/ 360 h 437"/>
                <a:gd name="T6" fmla="*/ 0 60000 65536"/>
                <a:gd name="T7" fmla="*/ 0 60000 65536"/>
                <a:gd name="T8" fmla="*/ 0 60000 65536"/>
                <a:gd name="T9" fmla="*/ 0 w 1053"/>
                <a:gd name="T10" fmla="*/ 0 h 437"/>
                <a:gd name="T11" fmla="*/ 1053 w 1053"/>
                <a:gd name="T12" fmla="*/ 437 h 437"/>
              </a:gdLst>
              <a:ahLst/>
              <a:cxnLst>
                <a:cxn ang="T6">
                  <a:pos x="T0" y="T1"/>
                </a:cxn>
                <a:cxn ang="T7">
                  <a:pos x="T2" y="T3"/>
                </a:cxn>
                <a:cxn ang="T8">
                  <a:pos x="T4" y="T5"/>
                </a:cxn>
              </a:cxnLst>
              <a:rect l="T9" t="T10" r="T11" b="T12"/>
              <a:pathLst>
                <a:path w="1053" h="437">
                  <a:moveTo>
                    <a:pt x="0" y="0"/>
                  </a:moveTo>
                  <a:cubicBezTo>
                    <a:pt x="131" y="158"/>
                    <a:pt x="263" y="317"/>
                    <a:pt x="438" y="377"/>
                  </a:cubicBezTo>
                  <a:cubicBezTo>
                    <a:pt x="613" y="437"/>
                    <a:pt x="833" y="398"/>
                    <a:pt x="1053" y="360"/>
                  </a:cubicBezTo>
                </a:path>
              </a:pathLst>
            </a:custGeom>
            <a:noFill/>
            <a:ln w="9525">
              <a:solidFill>
                <a:schemeClr val="tx1"/>
              </a:solidFill>
              <a:round/>
              <a:headEnd/>
              <a:tailEnd type="triangle" w="med" len="med"/>
            </a:ln>
          </p:spPr>
          <p:txBody>
            <a:bodyPr/>
            <a:lstStyle/>
            <a:p>
              <a:endParaRPr lang="en-US"/>
            </a:p>
          </p:txBody>
        </p:sp>
        <p:sp>
          <p:nvSpPr>
            <p:cNvPr id="14" name="Freeform 10"/>
            <p:cNvSpPr>
              <a:spLocks/>
            </p:cNvSpPr>
            <p:nvPr/>
          </p:nvSpPr>
          <p:spPr bwMode="auto">
            <a:xfrm>
              <a:off x="4414" y="1678"/>
              <a:ext cx="521" cy="117"/>
            </a:xfrm>
            <a:custGeom>
              <a:avLst/>
              <a:gdLst>
                <a:gd name="T0" fmla="*/ 0 w 521"/>
                <a:gd name="T1" fmla="*/ 0 h 117"/>
                <a:gd name="T2" fmla="*/ 255 w 521"/>
                <a:gd name="T3" fmla="*/ 100 h 117"/>
                <a:gd name="T4" fmla="*/ 521 w 521"/>
                <a:gd name="T5" fmla="*/ 100 h 117"/>
                <a:gd name="T6" fmla="*/ 0 60000 65536"/>
                <a:gd name="T7" fmla="*/ 0 60000 65536"/>
                <a:gd name="T8" fmla="*/ 0 60000 65536"/>
                <a:gd name="T9" fmla="*/ 0 w 521"/>
                <a:gd name="T10" fmla="*/ 0 h 117"/>
                <a:gd name="T11" fmla="*/ 521 w 521"/>
                <a:gd name="T12" fmla="*/ 117 h 117"/>
              </a:gdLst>
              <a:ahLst/>
              <a:cxnLst>
                <a:cxn ang="T6">
                  <a:pos x="T0" y="T1"/>
                </a:cxn>
                <a:cxn ang="T7">
                  <a:pos x="T2" y="T3"/>
                </a:cxn>
                <a:cxn ang="T8">
                  <a:pos x="T4" y="T5"/>
                </a:cxn>
              </a:cxnLst>
              <a:rect l="T9" t="T10" r="T11" b="T12"/>
              <a:pathLst>
                <a:path w="521" h="117">
                  <a:moveTo>
                    <a:pt x="0" y="0"/>
                  </a:moveTo>
                  <a:cubicBezTo>
                    <a:pt x="84" y="41"/>
                    <a:pt x="168" y="83"/>
                    <a:pt x="255" y="100"/>
                  </a:cubicBezTo>
                  <a:cubicBezTo>
                    <a:pt x="342" y="117"/>
                    <a:pt x="431" y="108"/>
                    <a:pt x="521" y="100"/>
                  </a:cubicBezTo>
                </a:path>
              </a:pathLst>
            </a:custGeom>
            <a:noFill/>
            <a:ln w="9525">
              <a:solidFill>
                <a:schemeClr val="tx1"/>
              </a:solidFill>
              <a:round/>
              <a:headEnd/>
              <a:tailEnd type="triangle" w="med" len="med"/>
            </a:ln>
          </p:spPr>
          <p:txBody>
            <a:bodyPr/>
            <a:lstStyle/>
            <a:p>
              <a:endParaRPr lang="en-US"/>
            </a:p>
          </p:txBody>
        </p:sp>
      </p:grpSp>
      <p:sp>
        <p:nvSpPr>
          <p:cNvPr id="15" name="Rectangle 11"/>
          <p:cNvSpPr>
            <a:spLocks noChangeArrowheads="1"/>
          </p:cNvSpPr>
          <p:nvPr/>
        </p:nvSpPr>
        <p:spPr bwMode="auto">
          <a:xfrm>
            <a:off x="7714349" y="4422354"/>
            <a:ext cx="4083161" cy="1384995"/>
          </a:xfrm>
          <a:prstGeom prst="rect">
            <a:avLst/>
          </a:prstGeom>
          <a:solidFill>
            <a:schemeClr val="bg1"/>
          </a:solidFill>
          <a:ln w="9525">
            <a:solidFill>
              <a:schemeClr val="tx1"/>
            </a:solidFill>
            <a:prstDash val="dash"/>
            <a:miter lim="800000"/>
            <a:headEnd/>
            <a:tailEnd/>
          </a:ln>
          <a:scene3d>
            <a:camera prst="orthographicFront"/>
            <a:lightRig rig="threePt" dir="t"/>
          </a:scene3d>
          <a:sp3d>
            <a:bevelT w="165100" prst="coolSlant"/>
          </a:sp3d>
        </p:spPr>
        <p:txBody>
          <a:bodyPr wrap="square" anchor="ctr">
            <a:spAutoFit/>
          </a:bodyPr>
          <a:lstStyle/>
          <a:p>
            <a:r>
              <a:rPr lang="en-US" sz="1200" u="sng" dirty="0" smtClean="0">
                <a:latin typeface="+mn-lt"/>
              </a:rPr>
              <a:t>Protocol Example:</a:t>
            </a:r>
            <a:r>
              <a:rPr lang="en-US" sz="1200" dirty="0" smtClean="0">
                <a:latin typeface="+mn-lt"/>
              </a:rPr>
              <a:t/>
            </a:r>
            <a:br>
              <a:rPr lang="en-US" sz="1200" dirty="0" smtClean="0">
                <a:latin typeface="+mn-lt"/>
              </a:rPr>
            </a:br>
            <a:r>
              <a:rPr lang="en-US" sz="1200" dirty="0" smtClean="0">
                <a:latin typeface="+mn-lt"/>
              </a:rPr>
              <a:t>When </a:t>
            </a:r>
            <a:r>
              <a:rPr lang="en-US" sz="1200" dirty="0">
                <a:latin typeface="+mn-lt"/>
              </a:rPr>
              <a:t>a transmitter's data select signal </a:t>
            </a:r>
            <a:r>
              <a:rPr lang="en-US" sz="1200" dirty="0" smtClean="0">
                <a:latin typeface="+mn-lt"/>
              </a:rPr>
              <a:t>crosses </a:t>
            </a:r>
            <a:r>
              <a:rPr lang="en-US" sz="1200" dirty="0">
                <a:latin typeface="+mn-lt"/>
              </a:rPr>
              <a:t>a clock domain and drives the </a:t>
            </a:r>
            <a:r>
              <a:rPr lang="en-US" sz="1200" dirty="0" smtClean="0">
                <a:latin typeface="+mn-lt"/>
              </a:rPr>
              <a:t>mux select </a:t>
            </a:r>
            <a:r>
              <a:rPr lang="en-US" sz="1200" dirty="0">
                <a:latin typeface="+mn-lt"/>
              </a:rPr>
              <a:t>input </a:t>
            </a:r>
            <a:r>
              <a:rPr lang="en-US" sz="1200" dirty="0" smtClean="0">
                <a:latin typeface="+mn-lt"/>
              </a:rPr>
              <a:t>(a) of </a:t>
            </a:r>
            <a:r>
              <a:rPr lang="en-US" sz="1200" dirty="0">
                <a:latin typeface="+mn-lt"/>
              </a:rPr>
              <a:t>a data multiplexer in the </a:t>
            </a:r>
            <a:r>
              <a:rPr lang="en-US" sz="1200" dirty="0" smtClean="0">
                <a:latin typeface="+mn-lt"/>
              </a:rPr>
              <a:t>receiver, </a:t>
            </a:r>
            <a:r>
              <a:rPr lang="en-US" sz="1200" dirty="0">
                <a:latin typeface="+mn-lt"/>
              </a:rPr>
              <a:t>it must be held stable long enough for the signal </a:t>
            </a:r>
            <a:r>
              <a:rPr lang="en-US" sz="1200" dirty="0" smtClean="0">
                <a:latin typeface="+mn-lt"/>
              </a:rPr>
              <a:t>(b, TX Data) to </a:t>
            </a:r>
            <a:r>
              <a:rPr lang="en-US" sz="1200" dirty="0">
                <a:latin typeface="+mn-lt"/>
              </a:rPr>
              <a:t>be sampled reliably by the receiver </a:t>
            </a:r>
            <a:r>
              <a:rPr lang="en-US" sz="1200" dirty="0" smtClean="0">
                <a:latin typeface="+mn-lt"/>
              </a:rPr>
              <a:t>(c, RX Data) and </a:t>
            </a:r>
            <a:r>
              <a:rPr lang="en-US" sz="1200" dirty="0">
                <a:latin typeface="+mn-lt"/>
              </a:rPr>
              <a:t>the data must remain stable while the data select signal asserts.</a:t>
            </a:r>
          </a:p>
        </p:txBody>
      </p:sp>
      <p:sp>
        <p:nvSpPr>
          <p:cNvPr id="16" name="Line 13"/>
          <p:cNvSpPr>
            <a:spLocks noChangeShapeType="1"/>
          </p:cNvSpPr>
          <p:nvPr/>
        </p:nvSpPr>
        <p:spPr bwMode="auto">
          <a:xfrm flipH="1">
            <a:off x="10567087" y="4734517"/>
            <a:ext cx="460375" cy="454025"/>
          </a:xfrm>
          <a:prstGeom prst="line">
            <a:avLst/>
          </a:prstGeom>
          <a:noFill/>
          <a:ln w="9525">
            <a:noFill/>
            <a:round/>
            <a:headEnd type="triangle" w="med" len="med"/>
            <a:tailEnd/>
          </a:ln>
          <a:effectLst>
            <a:prstShdw prst="shdw17" dist="17961" dir="2700000">
              <a:srgbClr val="999999"/>
            </a:prstShdw>
          </a:effectLst>
        </p:spPr>
        <p:txBody>
          <a:bodyPr anchor="ctr"/>
          <a:lstStyle/>
          <a:p>
            <a:endParaRPr lang="en-US"/>
          </a:p>
        </p:txBody>
      </p:sp>
      <p:grpSp>
        <p:nvGrpSpPr>
          <p:cNvPr id="17" name="Group 14"/>
          <p:cNvGrpSpPr>
            <a:grpSpLocks/>
          </p:cNvGrpSpPr>
          <p:nvPr/>
        </p:nvGrpSpPr>
        <p:grpSpPr bwMode="auto">
          <a:xfrm>
            <a:off x="9870177" y="1462234"/>
            <a:ext cx="1228725" cy="1525668"/>
            <a:chOff x="4651" y="901"/>
            <a:chExt cx="774" cy="1291"/>
          </a:xfrm>
        </p:grpSpPr>
        <p:sp>
          <p:nvSpPr>
            <p:cNvPr id="18" name="Freeform 15"/>
            <p:cNvSpPr>
              <a:spLocks/>
            </p:cNvSpPr>
            <p:nvPr/>
          </p:nvSpPr>
          <p:spPr bwMode="auto">
            <a:xfrm>
              <a:off x="4727" y="995"/>
              <a:ext cx="560" cy="1197"/>
            </a:xfrm>
            <a:custGeom>
              <a:avLst/>
              <a:gdLst>
                <a:gd name="T0" fmla="*/ 119 w 675"/>
                <a:gd name="T1" fmla="*/ 0 h 1243"/>
                <a:gd name="T2" fmla="*/ 113 w 675"/>
                <a:gd name="T3" fmla="*/ 73 h 1243"/>
                <a:gd name="T4" fmla="*/ 42 w 675"/>
                <a:gd name="T5" fmla="*/ 335 h 1243"/>
                <a:gd name="T6" fmla="*/ 28 w 675"/>
                <a:gd name="T7" fmla="*/ 757 h 1243"/>
                <a:gd name="T8" fmla="*/ 0 w 675"/>
                <a:gd name="T9" fmla="*/ 885 h 1243"/>
                <a:gd name="T10" fmla="*/ 0 60000 65536"/>
                <a:gd name="T11" fmla="*/ 0 60000 65536"/>
                <a:gd name="T12" fmla="*/ 0 60000 65536"/>
                <a:gd name="T13" fmla="*/ 0 60000 65536"/>
                <a:gd name="T14" fmla="*/ 0 60000 65536"/>
                <a:gd name="T15" fmla="*/ 0 w 675"/>
                <a:gd name="T16" fmla="*/ 0 h 1243"/>
                <a:gd name="T17" fmla="*/ 675 w 675"/>
                <a:gd name="T18" fmla="*/ 1243 h 1243"/>
              </a:gdLst>
              <a:ahLst/>
              <a:cxnLst>
                <a:cxn ang="T10">
                  <a:pos x="T0" y="T1"/>
                </a:cxn>
                <a:cxn ang="T11">
                  <a:pos x="T2" y="T3"/>
                </a:cxn>
                <a:cxn ang="T12">
                  <a:pos x="T4" y="T5"/>
                </a:cxn>
                <a:cxn ang="T13">
                  <a:pos x="T6" y="T7"/>
                </a:cxn>
                <a:cxn ang="T14">
                  <a:pos x="T8" y="T9"/>
                </a:cxn>
              </a:cxnLst>
              <a:rect l="T15" t="T16" r="T17" b="T18"/>
              <a:pathLst>
                <a:path w="675" h="1243">
                  <a:moveTo>
                    <a:pt x="634" y="0"/>
                  </a:moveTo>
                  <a:cubicBezTo>
                    <a:pt x="654" y="12"/>
                    <a:pt x="675" y="24"/>
                    <a:pt x="608" y="102"/>
                  </a:cubicBezTo>
                  <a:cubicBezTo>
                    <a:pt x="541" y="180"/>
                    <a:pt x="305" y="310"/>
                    <a:pt x="229" y="470"/>
                  </a:cubicBezTo>
                  <a:cubicBezTo>
                    <a:pt x="153" y="630"/>
                    <a:pt x="187" y="933"/>
                    <a:pt x="149" y="1062"/>
                  </a:cubicBezTo>
                  <a:cubicBezTo>
                    <a:pt x="111" y="1191"/>
                    <a:pt x="55" y="1217"/>
                    <a:pt x="0" y="1243"/>
                  </a:cubicBezTo>
                </a:path>
              </a:pathLst>
            </a:custGeom>
            <a:noFill/>
            <a:ln w="12700">
              <a:solidFill>
                <a:schemeClr val="tx1"/>
              </a:solidFill>
              <a:prstDash val="sysDot"/>
              <a:round/>
              <a:headEnd/>
              <a:tailEnd type="triangle" w="med" len="med"/>
            </a:ln>
          </p:spPr>
          <p:txBody>
            <a:bodyPr/>
            <a:lstStyle/>
            <a:p>
              <a:endParaRPr lang="en-US"/>
            </a:p>
          </p:txBody>
        </p:sp>
        <p:sp>
          <p:nvSpPr>
            <p:cNvPr id="19" name="Rectangle 16"/>
            <p:cNvSpPr>
              <a:spLocks noChangeArrowheads="1"/>
            </p:cNvSpPr>
            <p:nvPr/>
          </p:nvSpPr>
          <p:spPr bwMode="auto">
            <a:xfrm>
              <a:off x="4651" y="901"/>
              <a:ext cx="774" cy="156"/>
            </a:xfrm>
            <a:prstGeom prst="rect">
              <a:avLst/>
            </a:prstGeom>
            <a:solidFill>
              <a:srgbClr val="3399FF">
                <a:alpha val="23137"/>
              </a:srgbClr>
            </a:solidFill>
            <a:ln w="9525">
              <a:noFill/>
              <a:miter lim="800000"/>
              <a:headEnd/>
              <a:tailEnd/>
            </a:ln>
          </p:spPr>
          <p:txBody>
            <a:bodyPr wrap="none" anchor="ctr"/>
            <a:lstStyle/>
            <a:p>
              <a:r>
                <a:rPr lang="en-US" sz="1100" b="1" dirty="0" smtClean="0"/>
                <a:t>(a) Mux select</a:t>
              </a:r>
              <a:endParaRPr lang="en-US" sz="1100" b="1" dirty="0"/>
            </a:p>
          </p:txBody>
        </p:sp>
      </p:grpSp>
      <p:sp>
        <p:nvSpPr>
          <p:cNvPr id="20" name="Rectangle 18"/>
          <p:cNvSpPr>
            <a:spLocks noChangeArrowheads="1"/>
          </p:cNvSpPr>
          <p:nvPr/>
        </p:nvSpPr>
        <p:spPr bwMode="auto">
          <a:xfrm>
            <a:off x="8868443" y="1800454"/>
            <a:ext cx="984269" cy="155572"/>
          </a:xfrm>
          <a:prstGeom prst="rect">
            <a:avLst/>
          </a:prstGeom>
          <a:solidFill>
            <a:srgbClr val="3399FF">
              <a:alpha val="23137"/>
            </a:srgbClr>
          </a:solidFill>
          <a:ln w="9525">
            <a:noFill/>
            <a:miter lim="800000"/>
            <a:headEnd/>
            <a:tailEnd/>
          </a:ln>
        </p:spPr>
        <p:txBody>
          <a:bodyPr wrap="none" anchor="ctr"/>
          <a:lstStyle/>
          <a:p>
            <a:r>
              <a:rPr lang="en-US" sz="1100" b="1" dirty="0" smtClean="0"/>
              <a:t>(b) TX Data</a:t>
            </a:r>
            <a:endParaRPr lang="en-US" sz="1100" b="1" dirty="0"/>
          </a:p>
        </p:txBody>
      </p:sp>
      <p:sp>
        <p:nvSpPr>
          <p:cNvPr id="21" name="Freeform 19"/>
          <p:cNvSpPr>
            <a:spLocks/>
          </p:cNvSpPr>
          <p:nvPr/>
        </p:nvSpPr>
        <p:spPr bwMode="auto">
          <a:xfrm>
            <a:off x="9195468" y="1903642"/>
            <a:ext cx="674685" cy="906463"/>
          </a:xfrm>
          <a:custGeom>
            <a:avLst/>
            <a:gdLst>
              <a:gd name="T0" fmla="*/ 425 w 425"/>
              <a:gd name="T1" fmla="*/ 0 h 571"/>
              <a:gd name="T2" fmla="*/ 51 w 425"/>
              <a:gd name="T3" fmla="*/ 219 h 571"/>
              <a:gd name="T4" fmla="*/ 121 w 425"/>
              <a:gd name="T5" fmla="*/ 571 h 571"/>
              <a:gd name="T6" fmla="*/ 0 60000 65536"/>
              <a:gd name="T7" fmla="*/ 0 60000 65536"/>
              <a:gd name="T8" fmla="*/ 0 60000 65536"/>
              <a:gd name="T9" fmla="*/ 0 w 425"/>
              <a:gd name="T10" fmla="*/ 0 h 571"/>
              <a:gd name="T11" fmla="*/ 425 w 425"/>
              <a:gd name="T12" fmla="*/ 571 h 571"/>
            </a:gdLst>
            <a:ahLst/>
            <a:cxnLst>
              <a:cxn ang="T6">
                <a:pos x="T0" y="T1"/>
              </a:cxn>
              <a:cxn ang="T7">
                <a:pos x="T2" y="T3"/>
              </a:cxn>
              <a:cxn ang="T8">
                <a:pos x="T4" y="T5"/>
              </a:cxn>
            </a:cxnLst>
            <a:rect l="T9" t="T10" r="T11" b="T12"/>
            <a:pathLst>
              <a:path w="425" h="571">
                <a:moveTo>
                  <a:pt x="425" y="0"/>
                </a:moveTo>
                <a:cubicBezTo>
                  <a:pt x="263" y="62"/>
                  <a:pt x="102" y="124"/>
                  <a:pt x="51" y="219"/>
                </a:cubicBezTo>
                <a:cubicBezTo>
                  <a:pt x="0" y="314"/>
                  <a:pt x="60" y="442"/>
                  <a:pt x="121" y="571"/>
                </a:cubicBezTo>
              </a:path>
            </a:pathLst>
          </a:custGeom>
          <a:noFill/>
          <a:ln w="12700">
            <a:solidFill>
              <a:schemeClr val="tx1"/>
            </a:solidFill>
            <a:prstDash val="sysDot"/>
            <a:round/>
            <a:headEnd/>
            <a:tailEnd type="triangle" w="med" len="med"/>
          </a:ln>
        </p:spPr>
        <p:txBody>
          <a:bodyPr/>
          <a:lstStyle/>
          <a:p>
            <a:endParaRPr lang="en-US"/>
          </a:p>
        </p:txBody>
      </p:sp>
      <p:sp>
        <p:nvSpPr>
          <p:cNvPr id="22" name="Rectangle 16"/>
          <p:cNvSpPr>
            <a:spLocks noChangeArrowheads="1"/>
          </p:cNvSpPr>
          <p:nvPr/>
        </p:nvSpPr>
        <p:spPr bwMode="auto">
          <a:xfrm>
            <a:off x="10840366" y="2716675"/>
            <a:ext cx="969046" cy="184040"/>
          </a:xfrm>
          <a:prstGeom prst="rect">
            <a:avLst/>
          </a:prstGeom>
          <a:solidFill>
            <a:srgbClr val="3399FF">
              <a:alpha val="23137"/>
            </a:srgbClr>
          </a:solidFill>
          <a:ln w="9525">
            <a:noFill/>
            <a:miter lim="800000"/>
            <a:headEnd/>
            <a:tailEnd/>
          </a:ln>
        </p:spPr>
        <p:txBody>
          <a:bodyPr wrap="none" anchor="ctr"/>
          <a:lstStyle/>
          <a:p>
            <a:r>
              <a:rPr lang="en-US" sz="1100" b="1" dirty="0" smtClean="0"/>
              <a:t>(c) RX Data</a:t>
            </a:r>
            <a:endParaRPr lang="en-US" sz="1100" b="1" dirty="0"/>
          </a:p>
        </p:txBody>
      </p:sp>
    </p:spTree>
    <p:extLst>
      <p:ext uri="{BB962C8B-B14F-4D97-AF65-F5344CB8AC3E}">
        <p14:creationId xmlns:p14="http://schemas.microsoft.com/office/powerpoint/2010/main" val="376690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599" dirty="0"/>
              <a:t>Questa CDC Protocol Assertion Flow</a:t>
            </a:r>
          </a:p>
        </p:txBody>
      </p:sp>
      <p:sp>
        <p:nvSpPr>
          <p:cNvPr id="31" name="Can 30"/>
          <p:cNvSpPr/>
          <p:nvPr/>
        </p:nvSpPr>
        <p:spPr>
          <a:xfrm>
            <a:off x="2803713" y="2562343"/>
            <a:ext cx="1221610" cy="1295063"/>
          </a:xfrm>
          <a:prstGeom prst="can">
            <a:avLst/>
          </a:prstGeom>
          <a:solidFill>
            <a:srgbClr val="1F497D">
              <a:lumMod val="20000"/>
              <a:lumOff val="80000"/>
            </a:srgbClr>
          </a:solidFill>
          <a:ln w="25400" cap="flat" cmpd="sng" algn="ctr">
            <a:solidFill>
              <a:srgbClr val="4F81BD">
                <a:shade val="50000"/>
              </a:srgbClr>
            </a:solidFill>
            <a:prstDash val="solid"/>
          </a:ln>
          <a:effectLst/>
        </p:spPr>
        <p:txBody>
          <a:bodyPr rtlCol="0" anchor="ctr"/>
          <a:lstStyle/>
          <a:p>
            <a:pPr algn="ctr" fontAlgn="auto">
              <a:spcBef>
                <a:spcPts val="0"/>
              </a:spcBef>
              <a:spcAft>
                <a:spcPts val="0"/>
              </a:spcAft>
              <a:defRPr/>
            </a:pPr>
            <a:r>
              <a:rPr lang="en-CA" sz="1799" kern="0" dirty="0">
                <a:latin typeface="+mn-lt"/>
              </a:rPr>
              <a:t>CDC Protocol Assertions</a:t>
            </a:r>
          </a:p>
        </p:txBody>
      </p:sp>
      <p:cxnSp>
        <p:nvCxnSpPr>
          <p:cNvPr id="69" name="Straight Arrow Connector 68"/>
          <p:cNvCxnSpPr>
            <a:endCxn id="31" idx="2"/>
          </p:cNvCxnSpPr>
          <p:nvPr/>
        </p:nvCxnSpPr>
        <p:spPr>
          <a:xfrm>
            <a:off x="2197437" y="3209808"/>
            <a:ext cx="606277" cy="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3" idx="2"/>
            <a:endCxn id="32" idx="0"/>
          </p:cNvCxnSpPr>
          <p:nvPr/>
        </p:nvCxnSpPr>
        <p:spPr>
          <a:xfrm>
            <a:off x="1371136" y="2321460"/>
            <a:ext cx="6832" cy="534564"/>
          </a:xfrm>
          <a:prstGeom prst="straightConnector1">
            <a:avLst/>
          </a:prstGeom>
          <a:noFill/>
          <a:ln w="28575" cap="flat" cmpd="sng" algn="ctr">
            <a:solidFill>
              <a:sysClr val="windowText" lastClr="000000"/>
            </a:solidFill>
            <a:prstDash val="solid"/>
            <a:tailEnd type="arrow"/>
          </a:ln>
          <a:effectLst/>
        </p:spPr>
      </p:cxnSp>
      <p:sp>
        <p:nvSpPr>
          <p:cNvPr id="23" name="Flowchart: Multidocument 22"/>
          <p:cNvSpPr/>
          <p:nvPr/>
        </p:nvSpPr>
        <p:spPr>
          <a:xfrm>
            <a:off x="609441" y="1441918"/>
            <a:ext cx="1769480" cy="914162"/>
          </a:xfrm>
          <a:prstGeom prst="flowChartMultidocument">
            <a:avLst/>
          </a:prstGeom>
          <a:solidFill>
            <a:schemeClr val="accent2"/>
          </a:solidFill>
          <a:ln w="9525" cap="flat" cmpd="sng" algn="ctr">
            <a:solidFill>
              <a:schemeClr val="bg1"/>
            </a:solidFill>
            <a:prstDash val="solid"/>
          </a:ln>
          <a:effectLst/>
        </p:spPr>
        <p:txBody>
          <a:bodyPr rtlCol="0" anchor="ctr"/>
          <a:lstStyle/>
          <a:p>
            <a:pPr algn="ctr" defTabSz="914103" fontAlgn="auto">
              <a:spcBef>
                <a:spcPts val="0"/>
              </a:spcBef>
              <a:spcAft>
                <a:spcPts val="0"/>
              </a:spcAft>
            </a:pPr>
            <a:r>
              <a:rPr lang="en-US" sz="2399" b="1" kern="0" dirty="0">
                <a:solidFill>
                  <a:srgbClr val="FFFFFF"/>
                </a:solidFill>
                <a:latin typeface="+mn-lt"/>
                <a:ea typeface="+mn-ea"/>
              </a:rPr>
              <a:t>RTL</a:t>
            </a:r>
          </a:p>
        </p:txBody>
      </p:sp>
      <p:grpSp>
        <p:nvGrpSpPr>
          <p:cNvPr id="3" name="Group 2"/>
          <p:cNvGrpSpPr/>
          <p:nvPr/>
        </p:nvGrpSpPr>
        <p:grpSpPr>
          <a:xfrm>
            <a:off x="4025324" y="1448317"/>
            <a:ext cx="2238783" cy="3962737"/>
            <a:chOff x="3019780" y="1085850"/>
            <a:chExt cx="1679525" cy="2972827"/>
          </a:xfrm>
        </p:grpSpPr>
        <p:cxnSp>
          <p:nvCxnSpPr>
            <p:cNvPr id="50" name="Straight Arrow Connector 49"/>
            <p:cNvCxnSpPr>
              <a:stCxn id="31" idx="4"/>
              <a:endCxn id="37" idx="1"/>
            </p:cNvCxnSpPr>
            <p:nvPr/>
          </p:nvCxnSpPr>
          <p:spPr>
            <a:xfrm>
              <a:off x="3019780" y="2407362"/>
              <a:ext cx="36248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3998454" y="2769406"/>
              <a:ext cx="1" cy="311195"/>
            </a:xfrm>
            <a:prstGeom prst="straightConnector1">
              <a:avLst/>
            </a:prstGeom>
            <a:noFill/>
            <a:ln w="28575" cap="flat" cmpd="sng" algn="ctr">
              <a:solidFill>
                <a:sysClr val="windowText" lastClr="000000"/>
              </a:solidFill>
              <a:prstDash val="solid"/>
              <a:tailEnd type="arrow"/>
            </a:ln>
            <a:effectLst/>
          </p:spPr>
        </p:cxnSp>
        <p:sp>
          <p:nvSpPr>
            <p:cNvPr id="53" name="Can 52"/>
            <p:cNvSpPr/>
            <p:nvPr/>
          </p:nvSpPr>
          <p:spPr>
            <a:xfrm>
              <a:off x="3544040" y="3087127"/>
              <a:ext cx="916446" cy="971550"/>
            </a:xfrm>
            <a:prstGeom prst="can">
              <a:avLst/>
            </a:prstGeom>
            <a:solidFill>
              <a:schemeClr val="accent6">
                <a:lumMod val="40000"/>
                <a:lumOff val="60000"/>
              </a:schemeClr>
            </a:solidFill>
            <a:ln w="25400" cap="flat" cmpd="sng" algn="ctr">
              <a:solidFill>
                <a:srgbClr val="4F81BD">
                  <a:shade val="50000"/>
                </a:srgbClr>
              </a:solidFill>
              <a:prstDash val="solid"/>
            </a:ln>
            <a:effectLst/>
          </p:spPr>
          <p:txBody>
            <a:bodyPr rtlCol="0" anchor="ctr"/>
            <a:lstStyle/>
            <a:p>
              <a:pPr algn="ctr" fontAlgn="auto">
                <a:spcBef>
                  <a:spcPts val="0"/>
                </a:spcBef>
                <a:spcAft>
                  <a:spcPts val="0"/>
                </a:spcAft>
                <a:defRPr/>
              </a:pPr>
              <a:r>
                <a:rPr lang="en-CA" sz="1799" kern="0" dirty="0">
                  <a:latin typeface="+mn-lt"/>
                </a:rPr>
                <a:t>Proven Assertions</a:t>
              </a:r>
            </a:p>
          </p:txBody>
        </p:sp>
        <p:sp>
          <p:nvSpPr>
            <p:cNvPr id="26" name="Flowchart: Multidocument 25"/>
            <p:cNvSpPr/>
            <p:nvPr/>
          </p:nvSpPr>
          <p:spPr>
            <a:xfrm>
              <a:off x="3371849" y="1085850"/>
              <a:ext cx="1327456" cy="685800"/>
            </a:xfrm>
            <a:prstGeom prst="flowChartMultidocument">
              <a:avLst/>
            </a:prstGeom>
            <a:solidFill>
              <a:schemeClr val="accent2"/>
            </a:solidFill>
            <a:ln w="9525" cap="flat" cmpd="sng" algn="ctr">
              <a:solidFill>
                <a:schemeClr val="bg1"/>
              </a:solidFill>
              <a:prstDash val="solid"/>
            </a:ln>
            <a:effectLst/>
          </p:spPr>
          <p:txBody>
            <a:bodyPr rtlCol="0" anchor="ctr"/>
            <a:lstStyle/>
            <a:p>
              <a:pPr algn="ctr" defTabSz="914103" fontAlgn="auto">
                <a:spcBef>
                  <a:spcPts val="0"/>
                </a:spcBef>
                <a:spcAft>
                  <a:spcPts val="0"/>
                </a:spcAft>
              </a:pPr>
              <a:r>
                <a:rPr lang="en-US" sz="2399" b="1" kern="0" dirty="0">
                  <a:solidFill>
                    <a:srgbClr val="FFFFFF"/>
                  </a:solidFill>
                  <a:latin typeface="+mn-lt"/>
                  <a:ea typeface="+mn-ea"/>
                </a:rPr>
                <a:t>RTL</a:t>
              </a:r>
            </a:p>
          </p:txBody>
        </p:sp>
        <p:cxnSp>
          <p:nvCxnSpPr>
            <p:cNvPr id="27" name="Straight Arrow Connector 26"/>
            <p:cNvCxnSpPr/>
            <p:nvPr/>
          </p:nvCxnSpPr>
          <p:spPr>
            <a:xfrm>
              <a:off x="3985373" y="1678804"/>
              <a:ext cx="5957" cy="347684"/>
            </a:xfrm>
            <a:prstGeom prst="straightConnector1">
              <a:avLst/>
            </a:prstGeom>
            <a:noFill/>
            <a:ln w="28575" cap="flat" cmpd="sng" algn="ctr">
              <a:solidFill>
                <a:sysClr val="windowText" lastClr="000000"/>
              </a:solidFill>
              <a:prstDash val="solid"/>
              <a:tailEnd type="arrow"/>
            </a:ln>
            <a:effectLst/>
          </p:spPr>
        </p:cxnSp>
      </p:grpSp>
      <p:sp>
        <p:nvSpPr>
          <p:cNvPr id="40" name="Rectangle 3"/>
          <p:cNvSpPr txBox="1">
            <a:spLocks noChangeArrowheads="1"/>
          </p:cNvSpPr>
          <p:nvPr/>
        </p:nvSpPr>
        <p:spPr bwMode="auto">
          <a:xfrm>
            <a:off x="0" y="4191000"/>
            <a:ext cx="5408791" cy="2283415"/>
          </a:xfrm>
          <a:prstGeom prst="rect">
            <a:avLst/>
          </a:prstGeom>
          <a:noFill/>
          <a:ln w="9525">
            <a:noFill/>
            <a:miter lim="800000"/>
            <a:headEnd/>
            <a:tailEnd/>
          </a:ln>
        </p:spPr>
        <p:txBody>
          <a:bodyPr vert="horz" wrap="square" lIns="609309" tIns="60931" rIns="609309" bIns="60931" numCol="1" anchor="t" anchorCtr="0" compatLnSpc="1">
            <a:prstTxWarp prst="textNoShape">
              <a:avLst/>
            </a:prstTxWarp>
          </a:bodyPr>
          <a:lstStyle>
            <a:lvl1pPr marL="347472" indent="-347472" algn="l" rtl="0" eaLnBrk="1" fontAlgn="base" hangingPunct="1">
              <a:spcBef>
                <a:spcPts val="850"/>
              </a:spcBef>
              <a:spcAft>
                <a:spcPct val="0"/>
              </a:spcAft>
              <a:buClr>
                <a:srgbClr val="428C8A"/>
              </a:buClr>
              <a:buSzPct val="80000"/>
              <a:buFont typeface="Wingdings" pitchFamily="-112" charset="2"/>
              <a:buChar char="n"/>
              <a:defRPr sz="2800">
                <a:solidFill>
                  <a:schemeClr val="tx2"/>
                </a:solidFill>
                <a:latin typeface="+mn-lt"/>
                <a:ea typeface="ＭＳ Ｐゴシック" pitchFamily="-112" charset="-128"/>
                <a:cs typeface="+mn-cs"/>
              </a:defRPr>
            </a:lvl1pPr>
            <a:lvl2pPr marL="800100" indent="-420688" algn="l" rtl="0" eaLnBrk="1" fontAlgn="base" hangingPunct="1">
              <a:spcBef>
                <a:spcPts val="0"/>
              </a:spcBef>
              <a:spcAft>
                <a:spcPct val="0"/>
              </a:spcAft>
              <a:buClr>
                <a:schemeClr val="bg2"/>
              </a:buClr>
              <a:buFont typeface="Tahoma" pitchFamily="-112" charset="0"/>
              <a:buChar char="—"/>
              <a:defRPr sz="2400">
                <a:solidFill>
                  <a:schemeClr val="bg2"/>
                </a:solidFill>
                <a:latin typeface="+mn-lt"/>
                <a:ea typeface="ＭＳ Ｐゴシック" pitchFamily="-112" charset="-128"/>
              </a:defRPr>
            </a:lvl2pPr>
            <a:lvl3pPr marL="1089025" indent="-230188" algn="l" rtl="0" eaLnBrk="1" fontAlgn="base" hangingPunct="1">
              <a:spcBef>
                <a:spcPts val="0"/>
              </a:spcBef>
              <a:spcAft>
                <a:spcPct val="0"/>
              </a:spcAft>
              <a:buClr>
                <a:schemeClr val="bg2"/>
              </a:buClr>
              <a:buFont typeface="Tahoma" pitchFamily="-112" charset="0"/>
              <a:buChar char="–"/>
              <a:defRPr sz="2000">
                <a:solidFill>
                  <a:schemeClr val="bg2"/>
                </a:solidFill>
                <a:latin typeface="+mn-lt"/>
                <a:ea typeface="ＭＳ Ｐゴシック" pitchFamily="-112" charset="-128"/>
              </a:defRPr>
            </a:lvl3pPr>
            <a:lvl4pPr marL="1373188" indent="-212725" algn="l" rtl="0" eaLnBrk="1" fontAlgn="base" hangingPunct="1">
              <a:spcBef>
                <a:spcPts val="0"/>
              </a:spcBef>
              <a:spcAft>
                <a:spcPct val="0"/>
              </a:spcAft>
              <a:buClr>
                <a:schemeClr val="bg2"/>
              </a:buClr>
              <a:buFont typeface="Tahoma" pitchFamily="-112" charset="0"/>
              <a:buChar char="–"/>
              <a:defRPr sz="1800">
                <a:solidFill>
                  <a:schemeClr val="bg2"/>
                </a:solidFill>
                <a:latin typeface="+mn-lt"/>
                <a:ea typeface="ＭＳ Ｐゴシック" pitchFamily="-112" charset="-128"/>
              </a:defRPr>
            </a:lvl4pPr>
            <a:lvl5pPr marL="1597025" indent="-153988" algn="l" rtl="0" eaLnBrk="1" fontAlgn="base" hangingPunct="1">
              <a:spcBef>
                <a:spcPts val="0"/>
              </a:spcBef>
              <a:spcAft>
                <a:spcPct val="0"/>
              </a:spcAft>
              <a:buClr>
                <a:schemeClr val="bg2"/>
              </a:buClr>
              <a:buFont typeface="Arial" pitchFamily="34" charset="0"/>
              <a:buChar char="•"/>
              <a:defRPr sz="1800" baseline="0">
                <a:solidFill>
                  <a:schemeClr val="bg2"/>
                </a:solidFill>
                <a:latin typeface="+mn-lt"/>
                <a:ea typeface="ＭＳ Ｐゴシック" pitchFamily="-112" charset="-128"/>
              </a:defRPr>
            </a:lvl5pPr>
            <a:lvl6pPr marL="3352073"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6pPr>
            <a:lvl7pPr marL="3961541"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7pPr>
            <a:lvl8pPr marL="4571009"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8pPr>
            <a:lvl9pPr marL="5180477"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9pPr>
          </a:lstStyle>
          <a:p>
            <a:pPr>
              <a:lnSpc>
                <a:spcPct val="90000"/>
              </a:lnSpc>
            </a:pPr>
            <a:r>
              <a:rPr lang="en-US" sz="1999" u="sng" kern="0" dirty="0"/>
              <a:t>Formally prove</a:t>
            </a:r>
            <a:r>
              <a:rPr lang="en-US" sz="1999" kern="0" dirty="0"/>
              <a:t> </a:t>
            </a:r>
            <a:br>
              <a:rPr lang="en-US" sz="1999" kern="0" dirty="0"/>
            </a:br>
            <a:r>
              <a:rPr lang="en-US" sz="1999" kern="0" dirty="0"/>
              <a:t>CDC protocols are </a:t>
            </a:r>
            <a:br>
              <a:rPr lang="en-US" sz="1999" kern="0" dirty="0"/>
            </a:br>
            <a:r>
              <a:rPr lang="en-US" sz="1999" kern="0" dirty="0"/>
              <a:t>implemented correctly </a:t>
            </a:r>
            <a:br>
              <a:rPr lang="en-US" sz="1999" kern="0" dirty="0"/>
            </a:br>
            <a:r>
              <a:rPr lang="en-US" sz="1999" kern="0" dirty="0"/>
              <a:t>– fully automatic</a:t>
            </a:r>
            <a:endParaRPr lang="en-US" sz="1600" kern="0" dirty="0"/>
          </a:p>
          <a:p>
            <a:pPr>
              <a:lnSpc>
                <a:spcPct val="90000"/>
              </a:lnSpc>
            </a:pPr>
            <a:r>
              <a:rPr lang="en-US" sz="1999" u="sng" kern="0" dirty="0"/>
              <a:t>Simulate</a:t>
            </a:r>
            <a:r>
              <a:rPr lang="en-US" sz="1999" kern="0" dirty="0"/>
              <a:t> CDC protocol </a:t>
            </a:r>
            <a:br>
              <a:rPr lang="en-US" sz="1999" kern="0" dirty="0"/>
            </a:br>
            <a:r>
              <a:rPr lang="en-US" sz="1999" kern="0" dirty="0"/>
              <a:t>assertions jointly with </a:t>
            </a:r>
            <a:br>
              <a:rPr lang="en-US" sz="1999" kern="0" dirty="0"/>
            </a:br>
            <a:r>
              <a:rPr lang="en-US" sz="1999" kern="0" dirty="0"/>
              <a:t>the design and </a:t>
            </a:r>
            <a:r>
              <a:rPr lang="en-US" sz="1999" kern="0" dirty="0" err="1"/>
              <a:t>testbench</a:t>
            </a:r>
            <a:endParaRPr lang="en-US" sz="1999" kern="0" dirty="0"/>
          </a:p>
        </p:txBody>
      </p:sp>
      <p:grpSp>
        <p:nvGrpSpPr>
          <p:cNvPr id="4" name="Group 3"/>
          <p:cNvGrpSpPr/>
          <p:nvPr/>
        </p:nvGrpSpPr>
        <p:grpSpPr>
          <a:xfrm>
            <a:off x="6038356" y="1456236"/>
            <a:ext cx="6148883" cy="4943791"/>
            <a:chOff x="4529946" y="1091791"/>
            <a:chExt cx="4612864" cy="3708809"/>
          </a:xfrm>
        </p:grpSpPr>
        <p:cxnSp>
          <p:nvCxnSpPr>
            <p:cNvPr id="52" name="Straight Arrow Connector 51"/>
            <p:cNvCxnSpPr>
              <a:stCxn id="37" idx="3"/>
              <a:endCxn id="54" idx="2"/>
            </p:cNvCxnSpPr>
            <p:nvPr/>
          </p:nvCxnSpPr>
          <p:spPr>
            <a:xfrm flipV="1">
              <a:off x="4554822" y="2401327"/>
              <a:ext cx="929532" cy="603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4" name="Can 53"/>
            <p:cNvSpPr/>
            <p:nvPr/>
          </p:nvSpPr>
          <p:spPr>
            <a:xfrm>
              <a:off x="5484354" y="1915552"/>
              <a:ext cx="916446" cy="971550"/>
            </a:xfrm>
            <a:prstGeom prst="can">
              <a:avLst/>
            </a:prstGeom>
            <a:solidFill>
              <a:srgbClr val="1F497D">
                <a:lumMod val="20000"/>
                <a:lumOff val="80000"/>
              </a:srgbClr>
            </a:solidFill>
            <a:ln w="25400" cap="flat" cmpd="sng" algn="ctr">
              <a:solidFill>
                <a:srgbClr val="4F81BD">
                  <a:shade val="50000"/>
                </a:srgbClr>
              </a:solidFill>
              <a:prstDash val="solid"/>
            </a:ln>
            <a:effectLst/>
          </p:spPr>
          <p:txBody>
            <a:bodyPr rtlCol="0" anchor="ctr"/>
            <a:lstStyle/>
            <a:p>
              <a:pPr algn="ctr" fontAlgn="auto">
                <a:spcBef>
                  <a:spcPts val="0"/>
                </a:spcBef>
                <a:spcAft>
                  <a:spcPts val="0"/>
                </a:spcAft>
                <a:defRPr/>
              </a:pPr>
              <a:r>
                <a:rPr lang="en-CA" sz="1799" kern="0" dirty="0">
                  <a:latin typeface="+mn-lt"/>
                </a:rPr>
                <a:t>CDC Protocol Assertions</a:t>
              </a:r>
            </a:p>
          </p:txBody>
        </p:sp>
        <p:sp>
          <p:nvSpPr>
            <p:cNvPr id="55" name="TextBox 54"/>
            <p:cNvSpPr txBox="1"/>
            <p:nvPr/>
          </p:nvSpPr>
          <p:spPr>
            <a:xfrm>
              <a:off x="6855954" y="2287027"/>
              <a:ext cx="1065541" cy="276999"/>
            </a:xfrm>
            <a:prstGeom prst="rect">
              <a:avLst/>
            </a:prstGeom>
            <a:solidFill>
              <a:schemeClr val="accent4">
                <a:lumMod val="60000"/>
                <a:lumOff val="40000"/>
              </a:schemeClr>
            </a:solidFill>
            <a:ln w="19050">
              <a:solidFill>
                <a:sysClr val="windowText" lastClr="000000"/>
              </a:solidFill>
            </a:ln>
          </p:spPr>
          <p:txBody>
            <a:bodyPr wrap="square" rtlCol="0">
              <a:spAutoFit/>
            </a:bodyPr>
            <a:lstStyle/>
            <a:p>
              <a:pPr algn="ctr" fontAlgn="auto">
                <a:spcBef>
                  <a:spcPts val="0"/>
                </a:spcBef>
                <a:spcAft>
                  <a:spcPts val="0"/>
                </a:spcAft>
                <a:defRPr/>
              </a:pPr>
              <a:r>
                <a:rPr lang="en-CA" sz="1799" b="1" kern="0" dirty="0">
                  <a:solidFill>
                    <a:prstClr val="black"/>
                  </a:solidFill>
                  <a:latin typeface="+mn-lt"/>
                </a:rPr>
                <a:t>Simulation</a:t>
              </a:r>
            </a:p>
          </p:txBody>
        </p:sp>
        <p:sp>
          <p:nvSpPr>
            <p:cNvPr id="15" name="TextBox 14"/>
            <p:cNvSpPr txBox="1"/>
            <p:nvPr/>
          </p:nvSpPr>
          <p:spPr>
            <a:xfrm>
              <a:off x="4529946" y="2128124"/>
              <a:ext cx="1082543" cy="253915"/>
            </a:xfrm>
            <a:prstGeom prst="rect">
              <a:avLst/>
            </a:prstGeom>
            <a:noFill/>
          </p:spPr>
          <p:txBody>
            <a:bodyPr wrap="square" rtlCol="0">
              <a:spAutoFit/>
            </a:bodyPr>
            <a:lstStyle/>
            <a:p>
              <a:pPr fontAlgn="auto">
                <a:spcBef>
                  <a:spcPts val="0"/>
                </a:spcBef>
                <a:spcAft>
                  <a:spcPts val="0"/>
                </a:spcAft>
                <a:defRPr/>
              </a:pPr>
              <a:r>
                <a:rPr lang="en-CA" sz="1600" kern="0" dirty="0">
                  <a:solidFill>
                    <a:prstClr val="black"/>
                  </a:solidFill>
                  <a:latin typeface="+mn-lt"/>
                </a:rPr>
                <a:t>Non-proven</a:t>
              </a:r>
            </a:p>
          </p:txBody>
        </p:sp>
        <p:cxnSp>
          <p:nvCxnSpPr>
            <p:cNvPr id="16" name="Straight Arrow Connector 15"/>
            <p:cNvCxnSpPr/>
            <p:nvPr/>
          </p:nvCxnSpPr>
          <p:spPr>
            <a:xfrm flipV="1">
              <a:off x="6396708" y="2407413"/>
              <a:ext cx="471880" cy="42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73" r="1246" b="-1"/>
            <a:stretch/>
          </p:blipFill>
          <p:spPr bwMode="auto">
            <a:xfrm>
              <a:off x="5941554" y="3344302"/>
              <a:ext cx="1562847" cy="870359"/>
            </a:xfrm>
            <a:prstGeom prst="rect">
              <a:avLst/>
            </a:prstGeom>
            <a:noFill/>
            <a:ln w="19050">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Can 17"/>
            <p:cNvSpPr/>
            <p:nvPr/>
          </p:nvSpPr>
          <p:spPr>
            <a:xfrm>
              <a:off x="7884654" y="3287152"/>
              <a:ext cx="916446" cy="971550"/>
            </a:xfrm>
            <a:prstGeom prst="can">
              <a:avLst/>
            </a:prstGeom>
            <a:solidFill>
              <a:schemeClr val="accent6">
                <a:lumMod val="40000"/>
                <a:lumOff val="60000"/>
              </a:schemeClr>
            </a:solidFill>
            <a:ln w="25400" cap="flat" cmpd="sng" algn="ctr">
              <a:solidFill>
                <a:srgbClr val="4F81BD">
                  <a:shade val="50000"/>
                </a:srgbClr>
              </a:solidFill>
              <a:prstDash val="solid"/>
            </a:ln>
            <a:effectLst/>
          </p:spPr>
          <p:txBody>
            <a:bodyPr rtlCol="0" anchor="ctr"/>
            <a:lstStyle/>
            <a:p>
              <a:pPr algn="ctr" fontAlgn="auto">
                <a:spcBef>
                  <a:spcPts val="0"/>
                </a:spcBef>
                <a:spcAft>
                  <a:spcPts val="0"/>
                </a:spcAft>
                <a:defRPr/>
              </a:pPr>
              <a:r>
                <a:rPr lang="en-CA" sz="1799" kern="0" dirty="0">
                  <a:latin typeface="+mn-lt"/>
                </a:rPr>
                <a:t>Covered Assertions</a:t>
              </a:r>
            </a:p>
          </p:txBody>
        </p:sp>
        <p:cxnSp>
          <p:nvCxnSpPr>
            <p:cNvPr id="19" name="Straight Arrow Connector 18"/>
            <p:cNvCxnSpPr>
              <a:endCxn id="17" idx="0"/>
            </p:cNvCxnSpPr>
            <p:nvPr/>
          </p:nvCxnSpPr>
          <p:spPr>
            <a:xfrm flipH="1">
              <a:off x="6722977" y="2564026"/>
              <a:ext cx="361577" cy="780276"/>
            </a:xfrm>
            <a:prstGeom prst="straightConnector1">
              <a:avLst/>
            </a:prstGeom>
            <a:noFill/>
            <a:ln w="28575" cap="flat" cmpd="sng" algn="ctr">
              <a:solidFill>
                <a:sysClr val="windowText" lastClr="000000"/>
              </a:solidFill>
              <a:prstDash val="solid"/>
              <a:tailEnd type="arrow"/>
            </a:ln>
            <a:effectLst/>
          </p:spPr>
        </p:cxnSp>
        <p:cxnSp>
          <p:nvCxnSpPr>
            <p:cNvPr id="20" name="Straight Arrow Connector 19"/>
            <p:cNvCxnSpPr>
              <a:endCxn id="18" idx="1"/>
            </p:cNvCxnSpPr>
            <p:nvPr/>
          </p:nvCxnSpPr>
          <p:spPr>
            <a:xfrm>
              <a:off x="7770354" y="2564026"/>
              <a:ext cx="572523" cy="723126"/>
            </a:xfrm>
            <a:prstGeom prst="straightConnector1">
              <a:avLst/>
            </a:prstGeom>
            <a:noFill/>
            <a:ln w="28575" cap="flat" cmpd="sng" algn="ctr">
              <a:solidFill>
                <a:sysClr val="windowText" lastClr="000000"/>
              </a:solidFill>
              <a:prstDash val="solid"/>
              <a:tailEnd type="arrow"/>
            </a:ln>
            <a:effectLst/>
          </p:spPr>
        </p:cxnSp>
        <p:sp>
          <p:nvSpPr>
            <p:cNvPr id="22" name="TextBox 21"/>
            <p:cNvSpPr txBox="1"/>
            <p:nvPr/>
          </p:nvSpPr>
          <p:spPr>
            <a:xfrm>
              <a:off x="7636959" y="4286250"/>
              <a:ext cx="1505851" cy="484748"/>
            </a:xfrm>
            <a:prstGeom prst="rect">
              <a:avLst/>
            </a:prstGeom>
            <a:noFill/>
          </p:spPr>
          <p:txBody>
            <a:bodyPr wrap="square" rtlCol="0">
              <a:spAutoFit/>
            </a:bodyPr>
            <a:lstStyle/>
            <a:p>
              <a:pPr algn="ctr" fontAlgn="auto">
                <a:spcBef>
                  <a:spcPts val="0"/>
                </a:spcBef>
                <a:spcAft>
                  <a:spcPts val="0"/>
                </a:spcAft>
                <a:defRPr/>
              </a:pPr>
              <a:r>
                <a:rPr lang="en-CA" sz="1799" kern="0" dirty="0">
                  <a:solidFill>
                    <a:prstClr val="black"/>
                  </a:solidFill>
                  <a:latin typeface="+mn-lt"/>
                </a:rPr>
                <a:t>Coverage Reporting</a:t>
              </a:r>
            </a:p>
          </p:txBody>
        </p:sp>
        <p:sp>
          <p:nvSpPr>
            <p:cNvPr id="12" name="Flowchart: Multidocument 11"/>
            <p:cNvSpPr/>
            <p:nvPr/>
          </p:nvSpPr>
          <p:spPr>
            <a:xfrm>
              <a:off x="6696013" y="1091791"/>
              <a:ext cx="1362137" cy="823761"/>
            </a:xfrm>
            <a:prstGeom prst="flowChartMultidocument">
              <a:avLst/>
            </a:prstGeom>
            <a:solidFill>
              <a:schemeClr val="accent1">
                <a:lumMod val="50000"/>
              </a:schemeClr>
            </a:solidFill>
            <a:ln w="9525" cap="flat" cmpd="sng" algn="ctr">
              <a:solidFill>
                <a:schemeClr val="bg1"/>
              </a:solidFill>
              <a:prstDash val="solid"/>
            </a:ln>
            <a:effectLst/>
          </p:spPr>
          <p:txBody>
            <a:bodyPr rtlCol="0" anchor="ctr"/>
            <a:lstStyle/>
            <a:p>
              <a:pPr algn="ctr" defTabSz="914103" fontAlgn="auto">
                <a:spcBef>
                  <a:spcPts val="0"/>
                </a:spcBef>
                <a:spcAft>
                  <a:spcPts val="0"/>
                </a:spcAft>
              </a:pPr>
              <a:r>
                <a:rPr lang="en-US" sz="1999" b="1" kern="0" dirty="0">
                  <a:solidFill>
                    <a:srgbClr val="FFFFFF"/>
                  </a:solidFill>
                  <a:latin typeface="+mn-lt"/>
                  <a:ea typeface="+mn-ea"/>
                </a:rPr>
                <a:t>RTL &amp;</a:t>
              </a:r>
            </a:p>
            <a:p>
              <a:pPr algn="ctr" defTabSz="914103" fontAlgn="auto">
                <a:spcBef>
                  <a:spcPts val="0"/>
                </a:spcBef>
                <a:spcAft>
                  <a:spcPts val="0"/>
                </a:spcAft>
              </a:pPr>
              <a:r>
                <a:rPr lang="en-US" sz="1999" b="1" kern="0" dirty="0" err="1">
                  <a:solidFill>
                    <a:srgbClr val="FFFFFF"/>
                  </a:solidFill>
                  <a:latin typeface="+mn-lt"/>
                  <a:ea typeface="+mn-ea"/>
                </a:rPr>
                <a:t>Testbench</a:t>
              </a:r>
              <a:endParaRPr lang="en-US" sz="1999" b="1" kern="0" dirty="0">
                <a:solidFill>
                  <a:srgbClr val="FFFFFF"/>
                </a:solidFill>
                <a:latin typeface="+mn-lt"/>
                <a:ea typeface="+mn-ea"/>
              </a:endParaRPr>
            </a:p>
          </p:txBody>
        </p:sp>
        <p:cxnSp>
          <p:nvCxnSpPr>
            <p:cNvPr id="56" name="Straight Arrow Connector 55"/>
            <p:cNvCxnSpPr/>
            <p:nvPr/>
          </p:nvCxnSpPr>
          <p:spPr>
            <a:xfrm>
              <a:off x="7372350" y="1828800"/>
              <a:ext cx="0" cy="457200"/>
            </a:xfrm>
            <a:prstGeom prst="straightConnector1">
              <a:avLst/>
            </a:prstGeom>
            <a:noFill/>
            <a:ln w="28575" cap="flat" cmpd="sng" algn="ctr">
              <a:solidFill>
                <a:sysClr val="windowText" lastClr="000000"/>
              </a:solidFill>
              <a:prstDash val="solid"/>
              <a:tailEnd type="arrow"/>
            </a:ln>
            <a:effectLst/>
          </p:spPr>
        </p:cxnSp>
        <p:sp>
          <p:nvSpPr>
            <p:cNvPr id="42" name="TextBox 41"/>
            <p:cNvSpPr txBox="1"/>
            <p:nvPr/>
          </p:nvSpPr>
          <p:spPr>
            <a:xfrm>
              <a:off x="5998551" y="4315852"/>
              <a:ext cx="1505851" cy="484748"/>
            </a:xfrm>
            <a:prstGeom prst="rect">
              <a:avLst/>
            </a:prstGeom>
            <a:noFill/>
          </p:spPr>
          <p:txBody>
            <a:bodyPr wrap="square" rtlCol="0">
              <a:spAutoFit/>
            </a:bodyPr>
            <a:lstStyle/>
            <a:p>
              <a:pPr algn="ctr" fontAlgn="auto">
                <a:spcBef>
                  <a:spcPts val="0"/>
                </a:spcBef>
                <a:spcAft>
                  <a:spcPts val="0"/>
                </a:spcAft>
                <a:defRPr/>
              </a:pPr>
              <a:r>
                <a:rPr lang="en-CA" sz="1799" kern="0" dirty="0">
                  <a:solidFill>
                    <a:prstClr val="black"/>
                  </a:solidFill>
                  <a:latin typeface="+mn-lt"/>
                </a:rPr>
                <a:t>Review Assertion Violations</a:t>
              </a:r>
            </a:p>
          </p:txBody>
        </p:sp>
      </p:grpSp>
      <p:sp>
        <p:nvSpPr>
          <p:cNvPr id="32" name="TextBox 31"/>
          <p:cNvSpPr txBox="1"/>
          <p:nvPr/>
        </p:nvSpPr>
        <p:spPr>
          <a:xfrm>
            <a:off x="316173" y="2856023"/>
            <a:ext cx="2123591" cy="707702"/>
          </a:xfrm>
          <a:prstGeom prst="rect">
            <a:avLst/>
          </a:prstGeom>
          <a:solidFill>
            <a:srgbClr val="FF9900"/>
          </a:solidFill>
          <a:ln>
            <a:solidFill>
              <a:srgbClr val="3398FF">
                <a:lumMod val="10000"/>
              </a:srgbClr>
            </a:solidFill>
          </a:ln>
          <a:scene3d>
            <a:camera prst="orthographicFront"/>
            <a:lightRig rig="threePt" dir="t"/>
          </a:scene3d>
          <a:sp3d prstMaterial="dkEdge">
            <a:bevelT/>
          </a:sp3d>
        </p:spPr>
        <p:txBody>
          <a:bodyPr wrap="square" rtlCol="0">
            <a:spAutoFit/>
          </a:bodyPr>
          <a:lstStyle/>
          <a:p>
            <a:pPr algn="ctr" defTabSz="914126" fontAlgn="auto">
              <a:spcBef>
                <a:spcPts val="0"/>
              </a:spcBef>
              <a:spcAft>
                <a:spcPts val="0"/>
              </a:spcAft>
              <a:defRPr/>
            </a:pPr>
            <a:r>
              <a:rPr lang="en-CA" sz="1999" b="1" kern="0" dirty="0">
                <a:solidFill>
                  <a:srgbClr val="99CCFF">
                    <a:lumMod val="25000"/>
                  </a:srgbClr>
                </a:solidFill>
                <a:ea typeface="MS PGothic" pitchFamily="34" charset="-128"/>
              </a:rPr>
              <a:t>Questa CDC</a:t>
            </a:r>
          </a:p>
          <a:p>
            <a:pPr algn="ctr" defTabSz="914126" fontAlgn="auto">
              <a:spcBef>
                <a:spcPts val="0"/>
              </a:spcBef>
              <a:spcAft>
                <a:spcPts val="0"/>
              </a:spcAft>
              <a:defRPr/>
            </a:pPr>
            <a:r>
              <a:rPr lang="en-CA" sz="1999" b="1" kern="0" dirty="0">
                <a:solidFill>
                  <a:srgbClr val="99CCFF">
                    <a:lumMod val="25000"/>
                  </a:srgbClr>
                </a:solidFill>
                <a:ea typeface="MS PGothic" pitchFamily="34" charset="-128"/>
              </a:rPr>
              <a:t>Static Analysis</a:t>
            </a:r>
          </a:p>
        </p:txBody>
      </p:sp>
      <p:sp>
        <p:nvSpPr>
          <p:cNvPr id="37" name="TextBox 36"/>
          <p:cNvSpPr txBox="1"/>
          <p:nvPr/>
        </p:nvSpPr>
        <p:spPr>
          <a:xfrm>
            <a:off x="4508510" y="2702175"/>
            <a:ext cx="1563006" cy="1015399"/>
          </a:xfrm>
          <a:prstGeom prst="rect">
            <a:avLst/>
          </a:prstGeom>
          <a:solidFill>
            <a:srgbClr val="FF9900"/>
          </a:solidFill>
          <a:ln>
            <a:solidFill>
              <a:schemeClr val="accent1">
                <a:lumMod val="10000"/>
              </a:schemeClr>
            </a:solidFill>
          </a:ln>
          <a:scene3d>
            <a:camera prst="orthographicFront"/>
            <a:lightRig rig="threePt" dir="t"/>
          </a:scene3d>
          <a:sp3d>
            <a:bevelT/>
          </a:sp3d>
        </p:spPr>
        <p:txBody>
          <a:bodyPr wrap="square" rtlCol="0">
            <a:spAutoFit/>
          </a:bodyPr>
          <a:lstStyle/>
          <a:p>
            <a:pPr algn="ctr"/>
            <a:r>
              <a:rPr lang="en-CA" sz="1999" b="1" dirty="0">
                <a:solidFill>
                  <a:schemeClr val="accent1">
                    <a:lumMod val="25000"/>
                  </a:schemeClr>
                </a:solidFill>
              </a:rPr>
              <a:t>Questa</a:t>
            </a:r>
            <a:br>
              <a:rPr lang="en-CA" sz="1999" b="1" dirty="0">
                <a:solidFill>
                  <a:schemeClr val="accent1">
                    <a:lumMod val="25000"/>
                  </a:schemeClr>
                </a:solidFill>
              </a:rPr>
            </a:br>
            <a:r>
              <a:rPr lang="en-CA" sz="1999" b="1" dirty="0">
                <a:solidFill>
                  <a:schemeClr val="accent1">
                    <a:lumMod val="25000"/>
                  </a:schemeClr>
                </a:solidFill>
              </a:rPr>
              <a:t>Formal</a:t>
            </a:r>
            <a:br>
              <a:rPr lang="en-CA" sz="1999" b="1" dirty="0">
                <a:solidFill>
                  <a:schemeClr val="accent1">
                    <a:lumMod val="25000"/>
                  </a:schemeClr>
                </a:solidFill>
              </a:rPr>
            </a:br>
            <a:r>
              <a:rPr lang="en-CA" sz="1999" b="1" dirty="0">
                <a:solidFill>
                  <a:schemeClr val="accent1">
                    <a:lumMod val="25000"/>
                  </a:schemeClr>
                </a:solidFill>
              </a:rPr>
              <a:t>Analysis</a:t>
            </a:r>
          </a:p>
        </p:txBody>
      </p:sp>
      <p:sp>
        <p:nvSpPr>
          <p:cNvPr id="34" name="Slide Number Placeholder 4"/>
          <p:cNvSpPr>
            <a:spLocks noGrp="1"/>
          </p:cNvSpPr>
          <p:nvPr>
            <p:ph type="sldNum" sz="quarter" idx="11"/>
          </p:nvPr>
        </p:nvSpPr>
        <p:spPr>
          <a:xfrm>
            <a:off x="0" y="6627283"/>
            <a:ext cx="512064" cy="228600"/>
          </a:xfrm>
        </p:spPr>
        <p:txBody>
          <a:bodyPr/>
          <a:lstStyle/>
          <a:p>
            <a:r>
              <a:rPr lang="en-US" dirty="0" smtClean="0"/>
              <a:t>38</a:t>
            </a:r>
            <a:endParaRPr lang="en-US" dirty="0"/>
          </a:p>
        </p:txBody>
      </p:sp>
    </p:spTree>
    <p:extLst>
      <p:ext uri="{BB962C8B-B14F-4D97-AF65-F5344CB8AC3E}">
        <p14:creationId xmlns:p14="http://schemas.microsoft.com/office/powerpoint/2010/main" val="24250372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99" dirty="0"/>
              <a:t>Questa CDC Protocol Verification Details</a:t>
            </a:r>
          </a:p>
        </p:txBody>
      </p:sp>
      <p:sp>
        <p:nvSpPr>
          <p:cNvPr id="3" name="Content Placeholder 2"/>
          <p:cNvSpPr>
            <a:spLocks noGrp="1"/>
          </p:cNvSpPr>
          <p:nvPr>
            <p:ph idx="1"/>
          </p:nvPr>
        </p:nvSpPr>
        <p:spPr>
          <a:xfrm>
            <a:off x="-1" y="1317275"/>
            <a:ext cx="12188825" cy="5183325"/>
          </a:xfrm>
        </p:spPr>
        <p:txBody>
          <a:bodyPr>
            <a:normAutofit fontScale="77500" lnSpcReduction="20000"/>
          </a:bodyPr>
          <a:lstStyle/>
          <a:p>
            <a:r>
              <a:rPr lang="en-US" dirty="0" smtClean="0"/>
              <a:t>Automatic SVA protocol checker generation</a:t>
            </a:r>
          </a:p>
          <a:p>
            <a:pPr lvl="1"/>
            <a:r>
              <a:rPr lang="en-US" dirty="0" smtClean="0"/>
              <a:t>Synchronizer-specific protocol assertion macros instantiated</a:t>
            </a:r>
          </a:p>
          <a:p>
            <a:pPr lvl="1"/>
            <a:r>
              <a:rPr lang="en-US" dirty="0" smtClean="0"/>
              <a:t>Protocol checkers include assertions and coverage</a:t>
            </a:r>
          </a:p>
          <a:p>
            <a:pPr lvl="1"/>
            <a:endParaRPr lang="en-US" dirty="0" smtClean="0"/>
          </a:p>
          <a:p>
            <a:r>
              <a:rPr lang="en-US" dirty="0" smtClean="0"/>
              <a:t>Simulation generates CDC database</a:t>
            </a:r>
          </a:p>
          <a:p>
            <a:pPr lvl="1"/>
            <a:r>
              <a:rPr lang="en-US" dirty="0" smtClean="0"/>
              <a:t>Assertion and coverage data captured during simulation</a:t>
            </a:r>
          </a:p>
          <a:p>
            <a:pPr lvl="1"/>
            <a:endParaRPr lang="en-US" dirty="0" smtClean="0"/>
          </a:p>
          <a:p>
            <a:r>
              <a:rPr lang="en-US" dirty="0"/>
              <a:t>F</a:t>
            </a:r>
            <a:r>
              <a:rPr lang="en-US" dirty="0" smtClean="0"/>
              <a:t>ormal CDC verification</a:t>
            </a:r>
          </a:p>
          <a:p>
            <a:pPr lvl="1"/>
            <a:r>
              <a:rPr lang="en-US" dirty="0"/>
              <a:t>E</a:t>
            </a:r>
            <a:r>
              <a:rPr lang="en-US" dirty="0" smtClean="0"/>
              <a:t>xhaustive protocol verification results through formal analysis</a:t>
            </a:r>
          </a:p>
          <a:p>
            <a:pPr lvl="1"/>
            <a:r>
              <a:rPr lang="en-US" dirty="0" smtClean="0"/>
              <a:t>Automated formal verification setup</a:t>
            </a:r>
          </a:p>
          <a:p>
            <a:pPr lvl="1"/>
            <a:endParaRPr lang="en-US" dirty="0" smtClean="0"/>
          </a:p>
          <a:p>
            <a:r>
              <a:rPr lang="en-US" dirty="0" smtClean="0"/>
              <a:t>Integrated protocol results viewing</a:t>
            </a:r>
          </a:p>
          <a:p>
            <a:pPr lvl="1"/>
            <a:r>
              <a:rPr lang="en-US" dirty="0" smtClean="0"/>
              <a:t>View protocol assertion and coverage results</a:t>
            </a:r>
          </a:p>
          <a:p>
            <a:pPr lvl="1"/>
            <a:r>
              <a:rPr lang="en-US" dirty="0" smtClean="0"/>
              <a:t>Correlate protocol results with structural CDC results</a:t>
            </a:r>
          </a:p>
          <a:p>
            <a:pPr lvl="1"/>
            <a:endParaRPr lang="en-US" dirty="0" smtClean="0"/>
          </a:p>
          <a:p>
            <a:r>
              <a:rPr lang="en-US" dirty="0" smtClean="0"/>
              <a:t>Enables protocol verification closure</a:t>
            </a:r>
          </a:p>
          <a:p>
            <a:pPr lvl="1"/>
            <a:r>
              <a:rPr lang="en-US" dirty="0"/>
              <a:t>C</a:t>
            </a:r>
            <a:r>
              <a:rPr lang="en-US" dirty="0" smtClean="0"/>
              <a:t>overage measures protocol verification progress and completeness</a:t>
            </a:r>
          </a:p>
          <a:p>
            <a:pPr lvl="1"/>
            <a:r>
              <a:rPr lang="en-US" dirty="0" smtClean="0"/>
              <a:t>Identify and fix coverage holes</a:t>
            </a:r>
          </a:p>
          <a:p>
            <a:pPr lvl="1"/>
            <a:endParaRPr lang="en-US" dirty="0"/>
          </a:p>
        </p:txBody>
      </p:sp>
      <p:sp>
        <p:nvSpPr>
          <p:cNvPr id="5" name="Slide Number Placeholder 4"/>
          <p:cNvSpPr>
            <a:spLocks noGrp="1"/>
          </p:cNvSpPr>
          <p:nvPr>
            <p:ph type="sldNum" sz="quarter" idx="11"/>
          </p:nvPr>
        </p:nvSpPr>
        <p:spPr/>
        <p:txBody>
          <a:bodyPr/>
          <a:lstStyle/>
          <a:p>
            <a:pPr>
              <a:defRPr/>
            </a:pPr>
            <a:fld id="{F89CE80A-AA08-4C7D-BB33-056B316B83DF}" type="slidenum">
              <a:rPr lang="en-US" smtClean="0"/>
              <a:pPr>
                <a:defRPr/>
              </a:pPr>
              <a:t>34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7617" y="3852754"/>
            <a:ext cx="2856756" cy="2532990"/>
          </a:xfrm>
          <a:prstGeom prst="rect">
            <a:avLst/>
          </a:prstGeom>
        </p:spPr>
      </p:pic>
    </p:spTree>
    <p:extLst>
      <p:ext uri="{BB962C8B-B14F-4D97-AF65-F5344CB8AC3E}">
        <p14:creationId xmlns:p14="http://schemas.microsoft.com/office/powerpoint/2010/main" val="24457271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ea typeface="ＭＳ Ｐゴシック" charset="-128"/>
              </a:rPr>
              <a:t>Questa CDC Driving Formal or </a:t>
            </a:r>
            <a:br>
              <a:rPr lang="en-US" sz="3200" dirty="0">
                <a:ea typeface="ＭＳ Ｐゴシック" charset="-128"/>
              </a:rPr>
            </a:br>
            <a:r>
              <a:rPr lang="en-US" sz="3200" dirty="0">
                <a:ea typeface="ＭＳ Ｐゴシック" charset="-128"/>
              </a:rPr>
              <a:t>Simulation-Based Protocol Verification</a:t>
            </a:r>
            <a:endParaRPr lang="en-US" sz="3200" dirty="0"/>
          </a:p>
        </p:txBody>
      </p:sp>
      <p:sp>
        <p:nvSpPr>
          <p:cNvPr id="3" name="Content Placeholder 2"/>
          <p:cNvSpPr>
            <a:spLocks noGrp="1"/>
          </p:cNvSpPr>
          <p:nvPr>
            <p:ph idx="1"/>
          </p:nvPr>
        </p:nvSpPr>
        <p:spPr>
          <a:xfrm>
            <a:off x="0" y="1371600"/>
            <a:ext cx="12188825" cy="1168400"/>
          </a:xfrm>
        </p:spPr>
        <p:txBody>
          <a:bodyPr/>
          <a:lstStyle/>
          <a:p>
            <a:pPr eaLnBrk="0" hangingPunct="0">
              <a:lnSpc>
                <a:spcPct val="90000"/>
              </a:lnSpc>
              <a:spcBef>
                <a:spcPct val="30000"/>
              </a:spcBef>
              <a:buSzPct val="100000"/>
              <a:buFont typeface="Wingdings" panose="05000000000000000000" pitchFamily="2" charset="2"/>
              <a:buChar char="ü"/>
            </a:pPr>
            <a:r>
              <a:rPr lang="en-US" dirty="0"/>
              <a:t>All CDC protocol violations are shown in CDC analysis window</a:t>
            </a:r>
          </a:p>
          <a:p>
            <a:pPr eaLnBrk="0" hangingPunct="0">
              <a:lnSpc>
                <a:spcPct val="90000"/>
              </a:lnSpc>
              <a:spcBef>
                <a:spcPct val="30000"/>
              </a:spcBef>
              <a:buSzPct val="100000"/>
              <a:buFont typeface="Wingdings" panose="05000000000000000000" pitchFamily="2" charset="2"/>
              <a:buChar char="ü"/>
            </a:pPr>
            <a:r>
              <a:rPr lang="en-US" dirty="0"/>
              <a:t>Debug is performed in formal or simulation </a:t>
            </a:r>
            <a:r>
              <a:rPr lang="en-US" dirty="0" smtClean="0"/>
              <a:t>environment</a:t>
            </a:r>
            <a:endParaRPr lang="en-US"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35</a:t>
            </a:fld>
            <a:endParaRPr lang="en-US" dirty="0"/>
          </a:p>
        </p:txBody>
      </p:sp>
      <p:pic>
        <p:nvPicPr>
          <p:cNvPr id="7" name="Picture 4" descr="protocol violation"/>
          <p:cNvPicPr>
            <a:picLocks noChangeAspect="1" noChangeArrowheads="1"/>
          </p:cNvPicPr>
          <p:nvPr/>
        </p:nvPicPr>
        <p:blipFill>
          <a:blip r:embed="rId2"/>
          <a:srcRect r="39771"/>
          <a:stretch>
            <a:fillRect/>
          </a:stretch>
        </p:blipFill>
        <p:spPr bwMode="auto">
          <a:xfrm>
            <a:off x="1217612" y="2879724"/>
            <a:ext cx="6116638" cy="2606675"/>
          </a:xfrm>
          <a:prstGeom prst="rect">
            <a:avLst/>
          </a:prstGeom>
          <a:noFill/>
          <a:ln w="9525">
            <a:noFill/>
            <a:miter lim="800000"/>
            <a:headEnd/>
            <a:tailEnd/>
          </a:ln>
        </p:spPr>
      </p:pic>
      <p:grpSp>
        <p:nvGrpSpPr>
          <p:cNvPr id="8" name="Group 5"/>
          <p:cNvGrpSpPr>
            <a:grpSpLocks/>
          </p:cNvGrpSpPr>
          <p:nvPr/>
        </p:nvGrpSpPr>
        <p:grpSpPr bwMode="auto">
          <a:xfrm>
            <a:off x="4443412" y="3841749"/>
            <a:ext cx="5562600" cy="2201862"/>
            <a:chOff x="2160" y="2448"/>
            <a:chExt cx="3504" cy="1387"/>
          </a:xfrm>
        </p:grpSpPr>
        <p:pic>
          <p:nvPicPr>
            <p:cNvPr id="9" name="Picture 6" descr="protocol violation waves"/>
            <p:cNvPicPr>
              <a:picLocks noChangeAspect="1" noChangeArrowheads="1"/>
            </p:cNvPicPr>
            <p:nvPr/>
          </p:nvPicPr>
          <p:blipFill>
            <a:blip r:embed="rId3"/>
            <a:srcRect/>
            <a:stretch>
              <a:fillRect/>
            </a:stretch>
          </p:blipFill>
          <p:spPr bwMode="auto">
            <a:xfrm>
              <a:off x="2919" y="2676"/>
              <a:ext cx="2745" cy="1159"/>
            </a:xfrm>
            <a:prstGeom prst="rect">
              <a:avLst/>
            </a:prstGeom>
            <a:noFill/>
            <a:ln w="9525">
              <a:noFill/>
              <a:miter lim="800000"/>
              <a:headEnd/>
              <a:tailEnd/>
            </a:ln>
          </p:spPr>
        </p:pic>
        <p:sp>
          <p:nvSpPr>
            <p:cNvPr id="10" name="Line 7"/>
            <p:cNvSpPr>
              <a:spLocks noChangeShapeType="1"/>
            </p:cNvSpPr>
            <p:nvPr/>
          </p:nvSpPr>
          <p:spPr bwMode="auto">
            <a:xfrm>
              <a:off x="2160" y="2448"/>
              <a:ext cx="759" cy="482"/>
            </a:xfrm>
            <a:prstGeom prst="line">
              <a:avLst/>
            </a:prstGeom>
            <a:noFill/>
            <a:ln w="57150">
              <a:solidFill>
                <a:srgbClr val="C00000"/>
              </a:solidFill>
              <a:round/>
              <a:headEnd/>
              <a:tailEnd type="triangle" w="med" len="med"/>
            </a:ln>
          </p:spPr>
          <p:txBody>
            <a:bodyPr/>
            <a:lstStyle/>
            <a:p>
              <a:endParaRPr lang="en-US"/>
            </a:p>
          </p:txBody>
        </p:sp>
      </p:grpSp>
      <p:sp>
        <p:nvSpPr>
          <p:cNvPr id="11" name="AutoShape 8"/>
          <p:cNvSpPr>
            <a:spLocks noChangeArrowheads="1"/>
          </p:cNvSpPr>
          <p:nvPr/>
        </p:nvSpPr>
        <p:spPr bwMode="auto">
          <a:xfrm>
            <a:off x="5048250" y="2590800"/>
            <a:ext cx="3941762" cy="709612"/>
          </a:xfrm>
          <a:prstGeom prst="wedgeRectCallout">
            <a:avLst>
              <a:gd name="adj1" fmla="val 56120"/>
              <a:gd name="adj2" fmla="val 201671"/>
            </a:avLst>
          </a:prstGeom>
          <a:solidFill>
            <a:srgbClr val="FFFFCC"/>
          </a:solidFill>
          <a:ln w="9525" algn="ctr">
            <a:solidFill>
              <a:schemeClr val="tx1"/>
            </a:solidFill>
            <a:miter lim="800000"/>
            <a:headEnd/>
            <a:tailEnd/>
          </a:ln>
        </p:spPr>
        <p:txBody>
          <a:bodyPr anchor="ctr"/>
          <a:lstStyle/>
          <a:p>
            <a:pPr algn="ctr" eaLnBrk="0" hangingPunct="0"/>
            <a:r>
              <a:rPr lang="en-US" sz="2000" b="1" dirty="0">
                <a:solidFill>
                  <a:schemeClr val="tx2"/>
                </a:solidFill>
                <a:latin typeface="+mn-lt"/>
              </a:rPr>
              <a:t>Highlights exactly where a protocol violation occurs</a:t>
            </a:r>
          </a:p>
        </p:txBody>
      </p:sp>
    </p:spTree>
    <p:extLst>
      <p:ext uri="{BB962C8B-B14F-4D97-AF65-F5344CB8AC3E}">
        <p14:creationId xmlns:p14="http://schemas.microsoft.com/office/powerpoint/2010/main" val="162232169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smtClean="0">
                <a:ea typeface="ＭＳ Ｐゴシック" charset="-128"/>
              </a:rPr>
              <a:t>Dynamic CDC Analysis for Verifying Resiliency</a:t>
            </a:r>
          </a:p>
        </p:txBody>
      </p:sp>
      <p:grpSp>
        <p:nvGrpSpPr>
          <p:cNvPr id="3" name="Group 2"/>
          <p:cNvGrpSpPr/>
          <p:nvPr/>
        </p:nvGrpSpPr>
        <p:grpSpPr>
          <a:xfrm>
            <a:off x="6242768" y="3684587"/>
            <a:ext cx="4710112" cy="2122487"/>
            <a:chOff x="1812926" y="2151064"/>
            <a:chExt cx="4710112" cy="2122487"/>
          </a:xfrm>
        </p:grpSpPr>
        <p:sp>
          <p:nvSpPr>
            <p:cNvPr id="249860" name="Rectangle 2"/>
            <p:cNvSpPr>
              <a:spLocks noChangeArrowheads="1"/>
            </p:cNvSpPr>
            <p:nvPr/>
          </p:nvSpPr>
          <p:spPr bwMode="auto">
            <a:xfrm>
              <a:off x="3390901" y="2154239"/>
              <a:ext cx="3132137" cy="2116137"/>
            </a:xfrm>
            <a:prstGeom prst="rect">
              <a:avLst/>
            </a:prstGeom>
            <a:solidFill>
              <a:srgbClr val="66FF66">
                <a:alpha val="43921"/>
              </a:srgbClr>
            </a:solidFill>
            <a:ln w="9525" algn="ctr">
              <a:noFill/>
              <a:miter lim="800000"/>
              <a:headEnd/>
              <a:tailEnd/>
            </a:ln>
          </p:spPr>
          <p:txBody>
            <a:bodyPr wrap="none" anchor="ctr"/>
            <a:lstStyle/>
            <a:p>
              <a:endParaRPr lang="en-US"/>
            </a:p>
          </p:txBody>
        </p:sp>
        <p:sp>
          <p:nvSpPr>
            <p:cNvPr id="249861" name="Rectangle 4"/>
            <p:cNvSpPr>
              <a:spLocks noChangeArrowheads="1"/>
            </p:cNvSpPr>
            <p:nvPr/>
          </p:nvSpPr>
          <p:spPr bwMode="auto">
            <a:xfrm>
              <a:off x="1812926" y="2151064"/>
              <a:ext cx="1584325" cy="2122487"/>
            </a:xfrm>
            <a:prstGeom prst="rect">
              <a:avLst/>
            </a:prstGeom>
            <a:solidFill>
              <a:srgbClr val="FF9900">
                <a:alpha val="23921"/>
              </a:srgbClr>
            </a:solidFill>
            <a:ln w="9525" algn="ctr">
              <a:noFill/>
              <a:miter lim="800000"/>
              <a:headEnd/>
              <a:tailEnd/>
            </a:ln>
          </p:spPr>
          <p:txBody>
            <a:bodyPr wrap="none" anchor="ctr"/>
            <a:lstStyle/>
            <a:p>
              <a:endParaRPr lang="en-US"/>
            </a:p>
          </p:txBody>
        </p:sp>
        <p:sp>
          <p:nvSpPr>
            <p:cNvPr id="249862" name="AutoShape 5"/>
            <p:cNvSpPr>
              <a:spLocks noChangeArrowheads="1"/>
            </p:cNvSpPr>
            <p:nvPr/>
          </p:nvSpPr>
          <p:spPr bwMode="auto">
            <a:xfrm>
              <a:off x="3430588" y="2372078"/>
              <a:ext cx="2397125" cy="797808"/>
            </a:xfrm>
            <a:prstGeom prst="roundRect">
              <a:avLst>
                <a:gd name="adj" fmla="val 9491"/>
              </a:avLst>
            </a:prstGeom>
            <a:solidFill>
              <a:srgbClr val="00CCFF">
                <a:alpha val="36078"/>
              </a:srgbClr>
            </a:solidFill>
            <a:ln w="9525" algn="ctr">
              <a:noFill/>
              <a:round/>
              <a:headEnd/>
              <a:tailEnd/>
            </a:ln>
          </p:spPr>
          <p:txBody>
            <a:bodyPr anchor="ctr">
              <a:spAutoFit/>
            </a:bodyPr>
            <a:lstStyle/>
            <a:p>
              <a:endParaRPr lang="en-US"/>
            </a:p>
          </p:txBody>
        </p:sp>
        <p:sp>
          <p:nvSpPr>
            <p:cNvPr id="249863" name="Rectangle 6"/>
            <p:cNvSpPr>
              <a:spLocks noChangeArrowheads="1"/>
            </p:cNvSpPr>
            <p:nvPr/>
          </p:nvSpPr>
          <p:spPr bwMode="auto">
            <a:xfrm>
              <a:off x="4897437" y="2360614"/>
              <a:ext cx="598488" cy="687387"/>
            </a:xfrm>
            <a:prstGeom prst="rect">
              <a:avLst/>
            </a:prstGeom>
            <a:solidFill>
              <a:srgbClr val="6699FF"/>
            </a:solidFill>
            <a:ln w="9525">
              <a:solidFill>
                <a:schemeClr val="tx1"/>
              </a:solidFill>
              <a:miter lim="800000"/>
              <a:headEnd/>
              <a:tailEnd/>
            </a:ln>
          </p:spPr>
          <p:txBody>
            <a:bodyPr wrap="none" anchor="ctr"/>
            <a:lstStyle/>
            <a:p>
              <a:pPr algn="ctr" eaLnBrk="0" hangingPunct="0"/>
              <a:endParaRPr lang="en-US" sz="700" b="1">
                <a:latin typeface="Arial" charset="0"/>
              </a:endParaRPr>
            </a:p>
          </p:txBody>
        </p:sp>
        <p:sp>
          <p:nvSpPr>
            <p:cNvPr id="249864" name="AutoShape 7"/>
            <p:cNvSpPr>
              <a:spLocks noChangeArrowheads="1"/>
            </p:cNvSpPr>
            <p:nvPr/>
          </p:nvSpPr>
          <p:spPr bwMode="auto">
            <a:xfrm rot="5400000">
              <a:off x="4905375" y="2806701"/>
              <a:ext cx="155575" cy="171450"/>
            </a:xfrm>
            <a:prstGeom prst="triangle">
              <a:avLst>
                <a:gd name="adj" fmla="val 50000"/>
              </a:avLst>
            </a:prstGeom>
            <a:solidFill>
              <a:srgbClr val="6699FF"/>
            </a:solidFill>
            <a:ln w="9525">
              <a:solidFill>
                <a:schemeClr val="tx1"/>
              </a:solidFill>
              <a:miter lim="800000"/>
              <a:headEnd/>
              <a:tailEnd/>
            </a:ln>
          </p:spPr>
          <p:txBody>
            <a:bodyPr rot="10800000" vert="eaVert" wrap="none" anchor="ctr"/>
            <a:lstStyle/>
            <a:p>
              <a:endParaRPr lang="en-US"/>
            </a:p>
          </p:txBody>
        </p:sp>
        <p:sp>
          <p:nvSpPr>
            <p:cNvPr id="249865" name="Rectangle 8"/>
            <p:cNvSpPr>
              <a:spLocks noChangeArrowheads="1"/>
            </p:cNvSpPr>
            <p:nvPr/>
          </p:nvSpPr>
          <p:spPr bwMode="auto">
            <a:xfrm>
              <a:off x="3833812" y="2357438"/>
              <a:ext cx="571500" cy="685800"/>
            </a:xfrm>
            <a:prstGeom prst="rect">
              <a:avLst/>
            </a:prstGeom>
            <a:solidFill>
              <a:srgbClr val="6699FF"/>
            </a:solidFill>
            <a:ln w="9525">
              <a:solidFill>
                <a:schemeClr val="tx1"/>
              </a:solidFill>
              <a:miter lim="800000"/>
              <a:headEnd/>
              <a:tailEnd/>
            </a:ln>
          </p:spPr>
          <p:txBody>
            <a:bodyPr wrap="none" anchor="ctr"/>
            <a:lstStyle/>
            <a:p>
              <a:pPr algn="ctr" eaLnBrk="0" hangingPunct="0"/>
              <a:endParaRPr lang="en-US" sz="700" b="1">
                <a:latin typeface="Arial" charset="0"/>
              </a:endParaRPr>
            </a:p>
          </p:txBody>
        </p:sp>
        <p:sp>
          <p:nvSpPr>
            <p:cNvPr id="249866" name="AutoShape 9"/>
            <p:cNvSpPr>
              <a:spLocks noChangeArrowheads="1"/>
            </p:cNvSpPr>
            <p:nvPr/>
          </p:nvSpPr>
          <p:spPr bwMode="auto">
            <a:xfrm rot="5400000">
              <a:off x="3836988" y="2811464"/>
              <a:ext cx="155575" cy="161925"/>
            </a:xfrm>
            <a:prstGeom prst="triangle">
              <a:avLst>
                <a:gd name="adj" fmla="val 50000"/>
              </a:avLst>
            </a:prstGeom>
            <a:solidFill>
              <a:srgbClr val="6699FF"/>
            </a:solidFill>
            <a:ln w="9525">
              <a:solidFill>
                <a:schemeClr val="tx1"/>
              </a:solidFill>
              <a:miter lim="800000"/>
              <a:headEnd/>
              <a:tailEnd/>
            </a:ln>
          </p:spPr>
          <p:txBody>
            <a:bodyPr rot="10800000" vert="eaVert" wrap="none" anchor="ctr"/>
            <a:lstStyle/>
            <a:p>
              <a:endParaRPr lang="en-US"/>
            </a:p>
          </p:txBody>
        </p:sp>
        <p:sp>
          <p:nvSpPr>
            <p:cNvPr id="249867" name="Line 10"/>
            <p:cNvSpPr>
              <a:spLocks noChangeShapeType="1"/>
            </p:cNvSpPr>
            <p:nvPr/>
          </p:nvSpPr>
          <p:spPr bwMode="auto">
            <a:xfrm flipV="1">
              <a:off x="5495926" y="2459038"/>
              <a:ext cx="490537" cy="0"/>
            </a:xfrm>
            <a:prstGeom prst="line">
              <a:avLst/>
            </a:prstGeom>
            <a:noFill/>
            <a:ln w="9525">
              <a:solidFill>
                <a:schemeClr val="tx1"/>
              </a:solidFill>
              <a:round/>
              <a:headEnd/>
              <a:tailEnd type="triangle" w="sm" len="sm"/>
            </a:ln>
          </p:spPr>
          <p:txBody>
            <a:bodyPr/>
            <a:lstStyle/>
            <a:p>
              <a:endParaRPr lang="en-US"/>
            </a:p>
          </p:txBody>
        </p:sp>
        <p:sp>
          <p:nvSpPr>
            <p:cNvPr id="249868" name="Line 11"/>
            <p:cNvSpPr>
              <a:spLocks noChangeShapeType="1"/>
            </p:cNvSpPr>
            <p:nvPr/>
          </p:nvSpPr>
          <p:spPr bwMode="auto">
            <a:xfrm>
              <a:off x="4416425" y="2459038"/>
              <a:ext cx="481012" cy="0"/>
            </a:xfrm>
            <a:prstGeom prst="line">
              <a:avLst/>
            </a:prstGeom>
            <a:noFill/>
            <a:ln w="9525">
              <a:solidFill>
                <a:schemeClr val="tx1"/>
              </a:solidFill>
              <a:round/>
              <a:headEnd/>
              <a:tailEnd type="triangle" w="sm" len="sm"/>
            </a:ln>
          </p:spPr>
          <p:txBody>
            <a:bodyPr/>
            <a:lstStyle/>
            <a:p>
              <a:endParaRPr lang="en-US"/>
            </a:p>
          </p:txBody>
        </p:sp>
        <p:sp>
          <p:nvSpPr>
            <p:cNvPr id="249869" name="Line 12"/>
            <p:cNvSpPr>
              <a:spLocks noChangeShapeType="1"/>
            </p:cNvSpPr>
            <p:nvPr/>
          </p:nvSpPr>
          <p:spPr bwMode="auto">
            <a:xfrm>
              <a:off x="3273425" y="2459038"/>
              <a:ext cx="546100" cy="0"/>
            </a:xfrm>
            <a:prstGeom prst="line">
              <a:avLst/>
            </a:prstGeom>
            <a:noFill/>
            <a:ln w="9525">
              <a:solidFill>
                <a:schemeClr val="tx1"/>
              </a:solidFill>
              <a:round/>
              <a:headEnd/>
              <a:tailEnd type="triangle" w="sm" len="sm"/>
            </a:ln>
          </p:spPr>
          <p:txBody>
            <a:bodyPr/>
            <a:lstStyle/>
            <a:p>
              <a:endParaRPr lang="en-US"/>
            </a:p>
          </p:txBody>
        </p:sp>
        <p:sp>
          <p:nvSpPr>
            <p:cNvPr id="249870" name="Freeform 13"/>
            <p:cNvSpPr>
              <a:spLocks/>
            </p:cNvSpPr>
            <p:nvPr/>
          </p:nvSpPr>
          <p:spPr bwMode="auto">
            <a:xfrm>
              <a:off x="4659312" y="2909889"/>
              <a:ext cx="230188" cy="174625"/>
            </a:xfrm>
            <a:custGeom>
              <a:avLst/>
              <a:gdLst>
                <a:gd name="T0" fmla="*/ 0 w 126"/>
                <a:gd name="T1" fmla="*/ 2147483647 h 120"/>
                <a:gd name="T2" fmla="*/ 0 w 126"/>
                <a:gd name="T3" fmla="*/ 0 h 120"/>
                <a:gd name="T4" fmla="*/ 2147483647 w 126"/>
                <a:gd name="T5" fmla="*/ 0 h 120"/>
                <a:gd name="T6" fmla="*/ 0 60000 65536"/>
                <a:gd name="T7" fmla="*/ 0 60000 65536"/>
                <a:gd name="T8" fmla="*/ 0 60000 65536"/>
                <a:gd name="T9" fmla="*/ 0 w 126"/>
                <a:gd name="T10" fmla="*/ 0 h 120"/>
                <a:gd name="T11" fmla="*/ 126 w 126"/>
                <a:gd name="T12" fmla="*/ 120 h 120"/>
              </a:gdLst>
              <a:ahLst/>
              <a:cxnLst>
                <a:cxn ang="T6">
                  <a:pos x="T0" y="T1"/>
                </a:cxn>
                <a:cxn ang="T7">
                  <a:pos x="T2" y="T3"/>
                </a:cxn>
                <a:cxn ang="T8">
                  <a:pos x="T4" y="T5"/>
                </a:cxn>
              </a:cxnLst>
              <a:rect l="T9" t="T10" r="T11" b="T12"/>
              <a:pathLst>
                <a:path w="126" h="120">
                  <a:moveTo>
                    <a:pt x="0" y="120"/>
                  </a:moveTo>
                  <a:lnTo>
                    <a:pt x="0" y="0"/>
                  </a:lnTo>
                  <a:lnTo>
                    <a:pt x="126" y="0"/>
                  </a:lnTo>
                </a:path>
              </a:pathLst>
            </a:custGeom>
            <a:noFill/>
            <a:ln w="9525">
              <a:solidFill>
                <a:schemeClr val="tx1"/>
              </a:solidFill>
              <a:round/>
              <a:headEnd/>
              <a:tailEnd type="triangle" w="sm" len="sm"/>
            </a:ln>
          </p:spPr>
          <p:txBody>
            <a:bodyPr/>
            <a:lstStyle/>
            <a:p>
              <a:endParaRPr lang="en-US"/>
            </a:p>
          </p:txBody>
        </p:sp>
        <p:sp>
          <p:nvSpPr>
            <p:cNvPr id="249871" name="Freeform 14"/>
            <p:cNvSpPr>
              <a:spLocks/>
            </p:cNvSpPr>
            <p:nvPr/>
          </p:nvSpPr>
          <p:spPr bwMode="auto">
            <a:xfrm>
              <a:off x="3656013" y="2909888"/>
              <a:ext cx="995363" cy="195262"/>
            </a:xfrm>
            <a:custGeom>
              <a:avLst/>
              <a:gdLst>
                <a:gd name="T0" fmla="*/ 2147483647 w 540"/>
                <a:gd name="T1" fmla="*/ 2147483647 h 120"/>
                <a:gd name="T2" fmla="*/ 0 w 540"/>
                <a:gd name="T3" fmla="*/ 2147483647 h 120"/>
                <a:gd name="T4" fmla="*/ 0 w 540"/>
                <a:gd name="T5" fmla="*/ 0 h 120"/>
                <a:gd name="T6" fmla="*/ 2147483647 w 540"/>
                <a:gd name="T7" fmla="*/ 0 h 120"/>
                <a:gd name="T8" fmla="*/ 0 60000 65536"/>
                <a:gd name="T9" fmla="*/ 0 60000 65536"/>
                <a:gd name="T10" fmla="*/ 0 60000 65536"/>
                <a:gd name="T11" fmla="*/ 0 60000 65536"/>
                <a:gd name="T12" fmla="*/ 0 w 540"/>
                <a:gd name="T13" fmla="*/ 0 h 120"/>
                <a:gd name="T14" fmla="*/ 540 w 540"/>
                <a:gd name="T15" fmla="*/ 120 h 120"/>
              </a:gdLst>
              <a:ahLst/>
              <a:cxnLst>
                <a:cxn ang="T8">
                  <a:pos x="T0" y="T1"/>
                </a:cxn>
                <a:cxn ang="T9">
                  <a:pos x="T2" y="T3"/>
                </a:cxn>
                <a:cxn ang="T10">
                  <a:pos x="T4" y="T5"/>
                </a:cxn>
                <a:cxn ang="T11">
                  <a:pos x="T6" y="T7"/>
                </a:cxn>
              </a:cxnLst>
              <a:rect l="T12" t="T13" r="T14" b="T15"/>
              <a:pathLst>
                <a:path w="540" h="120">
                  <a:moveTo>
                    <a:pt x="540" y="120"/>
                  </a:moveTo>
                  <a:lnTo>
                    <a:pt x="0" y="120"/>
                  </a:lnTo>
                  <a:lnTo>
                    <a:pt x="0" y="0"/>
                  </a:lnTo>
                  <a:lnTo>
                    <a:pt x="90" y="0"/>
                  </a:lnTo>
                </a:path>
              </a:pathLst>
            </a:custGeom>
            <a:noFill/>
            <a:ln w="9525">
              <a:solidFill>
                <a:schemeClr val="tx1"/>
              </a:solidFill>
              <a:round/>
              <a:headEnd/>
              <a:tailEnd type="triangle" w="sm" len="sm"/>
            </a:ln>
          </p:spPr>
          <p:txBody>
            <a:bodyPr/>
            <a:lstStyle/>
            <a:p>
              <a:endParaRPr lang="en-US"/>
            </a:p>
          </p:txBody>
        </p:sp>
        <p:sp>
          <p:nvSpPr>
            <p:cNvPr id="249872" name="Text Box 15"/>
            <p:cNvSpPr txBox="1">
              <a:spLocks noChangeArrowheads="1"/>
            </p:cNvSpPr>
            <p:nvPr/>
          </p:nvSpPr>
          <p:spPr bwMode="auto">
            <a:xfrm>
              <a:off x="3352801" y="2216151"/>
              <a:ext cx="331787" cy="244475"/>
            </a:xfrm>
            <a:prstGeom prst="rect">
              <a:avLst/>
            </a:prstGeom>
            <a:noFill/>
            <a:ln w="9525">
              <a:noFill/>
              <a:miter lim="800000"/>
              <a:headEnd/>
              <a:tailEnd/>
            </a:ln>
          </p:spPr>
          <p:txBody>
            <a:bodyPr wrap="none">
              <a:spAutoFit/>
            </a:bodyPr>
            <a:lstStyle/>
            <a:p>
              <a:pPr eaLnBrk="0" hangingPunct="0"/>
              <a:r>
                <a:rPr lang="en-US" sz="1000" b="1">
                  <a:latin typeface="Arial" charset="0"/>
                </a:rPr>
                <a:t>Tx</a:t>
              </a:r>
            </a:p>
          </p:txBody>
        </p:sp>
        <p:sp>
          <p:nvSpPr>
            <p:cNvPr id="249873" name="Text Box 16"/>
            <p:cNvSpPr txBox="1">
              <a:spLocks noChangeArrowheads="1"/>
            </p:cNvSpPr>
            <p:nvPr/>
          </p:nvSpPr>
          <p:spPr bwMode="auto">
            <a:xfrm>
              <a:off x="5795963" y="2205039"/>
              <a:ext cx="346075" cy="244475"/>
            </a:xfrm>
            <a:prstGeom prst="rect">
              <a:avLst/>
            </a:prstGeom>
            <a:noFill/>
            <a:ln w="19050">
              <a:noFill/>
              <a:miter lim="800000"/>
              <a:headEnd/>
              <a:tailEnd/>
            </a:ln>
          </p:spPr>
          <p:txBody>
            <a:bodyPr wrap="none">
              <a:spAutoFit/>
            </a:bodyPr>
            <a:lstStyle/>
            <a:p>
              <a:pPr eaLnBrk="0" hangingPunct="0"/>
              <a:r>
                <a:rPr lang="en-US" sz="1000" b="1">
                  <a:latin typeface="Arial" charset="0"/>
                </a:rPr>
                <a:t>Rx</a:t>
              </a:r>
            </a:p>
          </p:txBody>
        </p:sp>
        <p:grpSp>
          <p:nvGrpSpPr>
            <p:cNvPr id="249874" name="Group 17"/>
            <p:cNvGrpSpPr>
              <a:grpSpLocks/>
            </p:cNvGrpSpPr>
            <p:nvPr/>
          </p:nvGrpSpPr>
          <p:grpSpPr bwMode="auto">
            <a:xfrm>
              <a:off x="2686050" y="2357439"/>
              <a:ext cx="569912" cy="676275"/>
              <a:chOff x="1143" y="1376"/>
              <a:chExt cx="440" cy="673"/>
            </a:xfrm>
          </p:grpSpPr>
          <p:sp>
            <p:nvSpPr>
              <p:cNvPr id="249875" name="Rectangle 18"/>
              <p:cNvSpPr>
                <a:spLocks noChangeArrowheads="1"/>
              </p:cNvSpPr>
              <p:nvPr/>
            </p:nvSpPr>
            <p:spPr bwMode="auto">
              <a:xfrm>
                <a:off x="1143" y="1376"/>
                <a:ext cx="440" cy="673"/>
              </a:xfrm>
              <a:prstGeom prst="rect">
                <a:avLst/>
              </a:prstGeom>
              <a:solidFill>
                <a:srgbClr val="00FF99"/>
              </a:solidFill>
              <a:ln w="9525">
                <a:solidFill>
                  <a:schemeClr val="tx1"/>
                </a:solidFill>
                <a:miter lim="800000"/>
                <a:headEnd/>
                <a:tailEnd/>
              </a:ln>
            </p:spPr>
            <p:txBody>
              <a:bodyPr wrap="none" anchor="ctr"/>
              <a:lstStyle/>
              <a:p>
                <a:pPr algn="ctr" eaLnBrk="0" hangingPunct="0"/>
                <a:endParaRPr lang="en-US" sz="700" b="1">
                  <a:latin typeface="Arial" charset="0"/>
                </a:endParaRPr>
              </a:p>
            </p:txBody>
          </p:sp>
          <p:sp>
            <p:nvSpPr>
              <p:cNvPr id="249876" name="AutoShape 19"/>
              <p:cNvSpPr>
                <a:spLocks noChangeArrowheads="1"/>
              </p:cNvSpPr>
              <p:nvPr/>
            </p:nvSpPr>
            <p:spPr bwMode="auto">
              <a:xfrm rot="5400000">
                <a:off x="1129" y="1835"/>
                <a:ext cx="154" cy="126"/>
              </a:xfrm>
              <a:prstGeom prst="triangle">
                <a:avLst>
                  <a:gd name="adj" fmla="val 50000"/>
                </a:avLst>
              </a:prstGeom>
              <a:solidFill>
                <a:srgbClr val="00FF99"/>
              </a:solidFill>
              <a:ln w="9525">
                <a:solidFill>
                  <a:schemeClr val="tx1"/>
                </a:solidFill>
                <a:miter lim="800000"/>
                <a:headEnd/>
                <a:tailEnd/>
              </a:ln>
            </p:spPr>
            <p:txBody>
              <a:bodyPr rot="10800000" vert="eaVert" wrap="none" anchor="ctr"/>
              <a:lstStyle/>
              <a:p>
                <a:endParaRPr lang="en-US"/>
              </a:p>
            </p:txBody>
          </p:sp>
        </p:grpSp>
        <p:sp>
          <p:nvSpPr>
            <p:cNvPr id="249877" name="Freeform 20"/>
            <p:cNvSpPr>
              <a:spLocks/>
            </p:cNvSpPr>
            <p:nvPr/>
          </p:nvSpPr>
          <p:spPr bwMode="auto">
            <a:xfrm>
              <a:off x="2460626" y="2878138"/>
              <a:ext cx="230187" cy="381000"/>
            </a:xfrm>
            <a:custGeom>
              <a:avLst/>
              <a:gdLst>
                <a:gd name="T0" fmla="*/ 0 w 126"/>
                <a:gd name="T1" fmla="*/ 2147483647 h 120"/>
                <a:gd name="T2" fmla="*/ 0 w 126"/>
                <a:gd name="T3" fmla="*/ 0 h 120"/>
                <a:gd name="T4" fmla="*/ 2147483647 w 126"/>
                <a:gd name="T5" fmla="*/ 0 h 120"/>
                <a:gd name="T6" fmla="*/ 0 60000 65536"/>
                <a:gd name="T7" fmla="*/ 0 60000 65536"/>
                <a:gd name="T8" fmla="*/ 0 60000 65536"/>
                <a:gd name="T9" fmla="*/ 0 w 126"/>
                <a:gd name="T10" fmla="*/ 0 h 120"/>
                <a:gd name="T11" fmla="*/ 126 w 126"/>
                <a:gd name="T12" fmla="*/ 120 h 120"/>
              </a:gdLst>
              <a:ahLst/>
              <a:cxnLst>
                <a:cxn ang="T6">
                  <a:pos x="T0" y="T1"/>
                </a:cxn>
                <a:cxn ang="T7">
                  <a:pos x="T2" y="T3"/>
                </a:cxn>
                <a:cxn ang="T8">
                  <a:pos x="T4" y="T5"/>
                </a:cxn>
              </a:cxnLst>
              <a:rect l="T9" t="T10" r="T11" b="T12"/>
              <a:pathLst>
                <a:path w="126" h="120">
                  <a:moveTo>
                    <a:pt x="0" y="120"/>
                  </a:moveTo>
                  <a:lnTo>
                    <a:pt x="0" y="0"/>
                  </a:lnTo>
                  <a:lnTo>
                    <a:pt x="126" y="0"/>
                  </a:lnTo>
                </a:path>
              </a:pathLst>
            </a:custGeom>
            <a:noFill/>
            <a:ln w="9525">
              <a:solidFill>
                <a:schemeClr val="tx1"/>
              </a:solidFill>
              <a:round/>
              <a:headEnd/>
              <a:tailEnd type="triangle" w="sm" len="sm"/>
            </a:ln>
          </p:spPr>
          <p:txBody>
            <a:bodyPr/>
            <a:lstStyle/>
            <a:p>
              <a:endParaRPr lang="en-US"/>
            </a:p>
          </p:txBody>
        </p:sp>
        <p:sp>
          <p:nvSpPr>
            <p:cNvPr id="249878" name="Line 21"/>
            <p:cNvSpPr>
              <a:spLocks noChangeShapeType="1"/>
            </p:cNvSpPr>
            <p:nvPr/>
          </p:nvSpPr>
          <p:spPr bwMode="auto">
            <a:xfrm>
              <a:off x="2343151" y="2457450"/>
              <a:ext cx="344487" cy="0"/>
            </a:xfrm>
            <a:prstGeom prst="line">
              <a:avLst/>
            </a:prstGeom>
            <a:noFill/>
            <a:ln w="9525">
              <a:solidFill>
                <a:schemeClr val="tx1"/>
              </a:solidFill>
              <a:round/>
              <a:headEnd/>
              <a:tailEnd type="triangle" w="sm" len="sm"/>
            </a:ln>
          </p:spPr>
          <p:txBody>
            <a:bodyPr/>
            <a:lstStyle/>
            <a:p>
              <a:endParaRPr lang="en-US"/>
            </a:p>
          </p:txBody>
        </p:sp>
        <p:sp>
          <p:nvSpPr>
            <p:cNvPr id="249879" name="Text Box 22"/>
            <p:cNvSpPr txBox="1">
              <a:spLocks noChangeArrowheads="1"/>
            </p:cNvSpPr>
            <p:nvPr/>
          </p:nvSpPr>
          <p:spPr bwMode="auto">
            <a:xfrm>
              <a:off x="2247901" y="3135313"/>
              <a:ext cx="409575" cy="374650"/>
            </a:xfrm>
            <a:prstGeom prst="rect">
              <a:avLst/>
            </a:prstGeom>
            <a:solidFill>
              <a:srgbClr val="99FF66"/>
            </a:solidFill>
            <a:ln w="9525">
              <a:solidFill>
                <a:schemeClr val="tx2"/>
              </a:solidFill>
              <a:miter lim="800000"/>
              <a:headEnd/>
              <a:tailEnd/>
            </a:ln>
          </p:spPr>
          <p:txBody>
            <a:bodyPr>
              <a:spAutoFit/>
            </a:bodyPr>
            <a:lstStyle/>
            <a:p>
              <a:pPr eaLnBrk="0" hangingPunct="0"/>
              <a:r>
                <a:rPr lang="en-US" sz="900" b="1">
                  <a:latin typeface="Arial" charset="0"/>
                </a:rPr>
                <a:t>clk_A</a:t>
              </a:r>
            </a:p>
          </p:txBody>
        </p:sp>
        <p:sp>
          <p:nvSpPr>
            <p:cNvPr id="249880" name="Text Box 23"/>
            <p:cNvSpPr txBox="1">
              <a:spLocks noChangeArrowheads="1"/>
            </p:cNvSpPr>
            <p:nvPr/>
          </p:nvSpPr>
          <p:spPr bwMode="auto">
            <a:xfrm>
              <a:off x="2647951" y="2376489"/>
              <a:ext cx="307975" cy="244475"/>
            </a:xfrm>
            <a:prstGeom prst="rect">
              <a:avLst/>
            </a:prstGeom>
            <a:noFill/>
            <a:ln w="9525">
              <a:noFill/>
              <a:miter lim="800000"/>
              <a:headEnd/>
              <a:tailEnd/>
            </a:ln>
          </p:spPr>
          <p:txBody>
            <a:bodyPr wrap="none">
              <a:spAutoFit/>
            </a:bodyPr>
            <a:lstStyle/>
            <a:p>
              <a:pPr eaLnBrk="0" hangingPunct="0"/>
              <a:r>
                <a:rPr lang="en-US" sz="1000" b="1">
                  <a:latin typeface="Times New Roman" pitchFamily="18" charset="0"/>
                </a:rPr>
                <a:t>D </a:t>
              </a:r>
            </a:p>
          </p:txBody>
        </p:sp>
        <p:sp>
          <p:nvSpPr>
            <p:cNvPr id="249881" name="Text Box 24"/>
            <p:cNvSpPr txBox="1">
              <a:spLocks noChangeArrowheads="1"/>
            </p:cNvSpPr>
            <p:nvPr/>
          </p:nvSpPr>
          <p:spPr bwMode="auto">
            <a:xfrm>
              <a:off x="3027363" y="2374901"/>
              <a:ext cx="314325" cy="244475"/>
            </a:xfrm>
            <a:prstGeom prst="rect">
              <a:avLst/>
            </a:prstGeom>
            <a:noFill/>
            <a:ln w="9525">
              <a:noFill/>
              <a:miter lim="800000"/>
              <a:headEnd/>
              <a:tailEnd/>
            </a:ln>
          </p:spPr>
          <p:txBody>
            <a:bodyPr wrap="none">
              <a:spAutoFit/>
            </a:bodyPr>
            <a:lstStyle/>
            <a:p>
              <a:pPr eaLnBrk="0" hangingPunct="0"/>
              <a:r>
                <a:rPr lang="en-US" sz="1000" b="1">
                  <a:latin typeface="Times New Roman" pitchFamily="18" charset="0"/>
                </a:rPr>
                <a:t>Q </a:t>
              </a:r>
            </a:p>
          </p:txBody>
        </p:sp>
        <p:sp>
          <p:nvSpPr>
            <p:cNvPr id="249882" name="Text Box 25"/>
            <p:cNvSpPr txBox="1">
              <a:spLocks noChangeArrowheads="1"/>
            </p:cNvSpPr>
            <p:nvPr/>
          </p:nvSpPr>
          <p:spPr bwMode="auto">
            <a:xfrm>
              <a:off x="3797300" y="2363789"/>
              <a:ext cx="309562" cy="244475"/>
            </a:xfrm>
            <a:prstGeom prst="rect">
              <a:avLst/>
            </a:prstGeom>
            <a:noFill/>
            <a:ln w="9525">
              <a:noFill/>
              <a:miter lim="800000"/>
              <a:headEnd/>
              <a:tailEnd/>
            </a:ln>
          </p:spPr>
          <p:txBody>
            <a:bodyPr wrap="none">
              <a:spAutoFit/>
            </a:bodyPr>
            <a:lstStyle/>
            <a:p>
              <a:pPr eaLnBrk="0" hangingPunct="0"/>
              <a:r>
                <a:rPr lang="en-US" sz="1000" b="1">
                  <a:latin typeface="Times New Roman" pitchFamily="18" charset="0"/>
                </a:rPr>
                <a:t>D </a:t>
              </a:r>
            </a:p>
          </p:txBody>
        </p:sp>
        <p:sp>
          <p:nvSpPr>
            <p:cNvPr id="249883" name="Text Box 26"/>
            <p:cNvSpPr txBox="1">
              <a:spLocks noChangeArrowheads="1"/>
            </p:cNvSpPr>
            <p:nvPr/>
          </p:nvSpPr>
          <p:spPr bwMode="auto">
            <a:xfrm>
              <a:off x="4176713" y="2363789"/>
              <a:ext cx="314325" cy="244475"/>
            </a:xfrm>
            <a:prstGeom prst="rect">
              <a:avLst/>
            </a:prstGeom>
            <a:noFill/>
            <a:ln w="9525">
              <a:noFill/>
              <a:miter lim="800000"/>
              <a:headEnd/>
              <a:tailEnd/>
            </a:ln>
          </p:spPr>
          <p:txBody>
            <a:bodyPr wrap="none">
              <a:spAutoFit/>
            </a:bodyPr>
            <a:lstStyle/>
            <a:p>
              <a:pPr eaLnBrk="0" hangingPunct="0"/>
              <a:r>
                <a:rPr lang="en-US" sz="1000" b="1">
                  <a:latin typeface="Times New Roman" pitchFamily="18" charset="0"/>
                </a:rPr>
                <a:t>Q </a:t>
              </a:r>
            </a:p>
          </p:txBody>
        </p:sp>
        <p:sp>
          <p:nvSpPr>
            <p:cNvPr id="249884" name="Text Box 27"/>
            <p:cNvSpPr txBox="1">
              <a:spLocks noChangeArrowheads="1"/>
            </p:cNvSpPr>
            <p:nvPr/>
          </p:nvSpPr>
          <p:spPr bwMode="auto">
            <a:xfrm>
              <a:off x="4873626" y="2365376"/>
              <a:ext cx="307975" cy="244475"/>
            </a:xfrm>
            <a:prstGeom prst="rect">
              <a:avLst/>
            </a:prstGeom>
            <a:noFill/>
            <a:ln w="9525">
              <a:noFill/>
              <a:miter lim="800000"/>
              <a:headEnd/>
              <a:tailEnd/>
            </a:ln>
          </p:spPr>
          <p:txBody>
            <a:bodyPr wrap="none">
              <a:spAutoFit/>
            </a:bodyPr>
            <a:lstStyle/>
            <a:p>
              <a:pPr eaLnBrk="0" hangingPunct="0"/>
              <a:r>
                <a:rPr lang="en-US" sz="1000" b="1">
                  <a:latin typeface="Times New Roman" pitchFamily="18" charset="0"/>
                </a:rPr>
                <a:t>D </a:t>
              </a:r>
            </a:p>
          </p:txBody>
        </p:sp>
        <p:sp>
          <p:nvSpPr>
            <p:cNvPr id="249885" name="Text Box 28"/>
            <p:cNvSpPr txBox="1">
              <a:spLocks noChangeArrowheads="1"/>
            </p:cNvSpPr>
            <p:nvPr/>
          </p:nvSpPr>
          <p:spPr bwMode="auto">
            <a:xfrm>
              <a:off x="5251451" y="2363789"/>
              <a:ext cx="314325" cy="244475"/>
            </a:xfrm>
            <a:prstGeom prst="rect">
              <a:avLst/>
            </a:prstGeom>
            <a:noFill/>
            <a:ln w="9525">
              <a:noFill/>
              <a:miter lim="800000"/>
              <a:headEnd/>
              <a:tailEnd/>
            </a:ln>
          </p:spPr>
          <p:txBody>
            <a:bodyPr wrap="none">
              <a:spAutoFit/>
            </a:bodyPr>
            <a:lstStyle/>
            <a:p>
              <a:pPr eaLnBrk="0" hangingPunct="0"/>
              <a:r>
                <a:rPr lang="en-US" sz="1000" b="1">
                  <a:latin typeface="Times New Roman" pitchFamily="18" charset="0"/>
                </a:rPr>
                <a:t>Q </a:t>
              </a:r>
            </a:p>
          </p:txBody>
        </p:sp>
        <p:sp>
          <p:nvSpPr>
            <p:cNvPr id="249886" name="Text Box 29"/>
            <p:cNvSpPr txBox="1">
              <a:spLocks noChangeArrowheads="1"/>
            </p:cNvSpPr>
            <p:nvPr/>
          </p:nvSpPr>
          <p:spPr bwMode="auto">
            <a:xfrm>
              <a:off x="4616451" y="3090863"/>
              <a:ext cx="1146175" cy="228600"/>
            </a:xfrm>
            <a:prstGeom prst="rect">
              <a:avLst/>
            </a:prstGeom>
            <a:noFill/>
            <a:ln w="9525">
              <a:noFill/>
              <a:miter lim="800000"/>
              <a:headEnd/>
              <a:tailEnd/>
            </a:ln>
          </p:spPr>
          <p:txBody>
            <a:bodyPr wrap="none">
              <a:spAutoFit/>
            </a:bodyPr>
            <a:lstStyle/>
            <a:p>
              <a:pPr eaLnBrk="0" hangingPunct="0"/>
              <a:r>
                <a:rPr lang="en-US" sz="900" b="1">
                  <a:latin typeface="Times New Roman" pitchFamily="18" charset="0"/>
                </a:rPr>
                <a:t>2DFF Synchronizer</a:t>
              </a:r>
            </a:p>
          </p:txBody>
        </p:sp>
        <p:grpSp>
          <p:nvGrpSpPr>
            <p:cNvPr id="202782" name="Group 30"/>
            <p:cNvGrpSpPr>
              <a:grpSpLocks/>
            </p:cNvGrpSpPr>
            <p:nvPr/>
          </p:nvGrpSpPr>
          <p:grpSpPr bwMode="auto">
            <a:xfrm>
              <a:off x="2447926" y="2405064"/>
              <a:ext cx="3597275" cy="1776413"/>
              <a:chOff x="602" y="2389"/>
              <a:chExt cx="2266" cy="1119"/>
            </a:xfrm>
          </p:grpSpPr>
          <p:sp>
            <p:nvSpPr>
              <p:cNvPr id="249888" name="AutoShape 31"/>
              <p:cNvSpPr>
                <a:spLocks noChangeArrowheads="1"/>
              </p:cNvSpPr>
              <p:nvPr/>
            </p:nvSpPr>
            <p:spPr bwMode="auto">
              <a:xfrm>
                <a:off x="1215" y="2980"/>
                <a:ext cx="1514" cy="503"/>
              </a:xfrm>
              <a:prstGeom prst="roundRect">
                <a:avLst>
                  <a:gd name="adj" fmla="val 9491"/>
                </a:avLst>
              </a:prstGeom>
              <a:solidFill>
                <a:srgbClr val="FF9999">
                  <a:alpha val="36078"/>
                </a:srgbClr>
              </a:solidFill>
              <a:ln w="9525" algn="ctr">
                <a:noFill/>
                <a:round/>
                <a:headEnd/>
                <a:tailEnd/>
              </a:ln>
            </p:spPr>
            <p:txBody>
              <a:bodyPr anchor="ctr">
                <a:spAutoFit/>
              </a:bodyPr>
              <a:lstStyle/>
              <a:p>
                <a:endParaRPr lang="en-US"/>
              </a:p>
            </p:txBody>
          </p:sp>
          <p:sp>
            <p:nvSpPr>
              <p:cNvPr id="249889" name="Line 32"/>
              <p:cNvSpPr>
                <a:spLocks noChangeShapeType="1"/>
              </p:cNvSpPr>
              <p:nvPr/>
            </p:nvSpPr>
            <p:spPr bwMode="auto">
              <a:xfrm flipV="1">
                <a:off x="1995" y="2816"/>
                <a:ext cx="0" cy="198"/>
              </a:xfrm>
              <a:prstGeom prst="line">
                <a:avLst/>
              </a:prstGeom>
              <a:noFill/>
              <a:ln w="9525">
                <a:solidFill>
                  <a:schemeClr val="tx1"/>
                </a:solidFill>
                <a:round/>
                <a:headEnd/>
                <a:tailEnd/>
              </a:ln>
            </p:spPr>
            <p:txBody>
              <a:bodyPr/>
              <a:lstStyle/>
              <a:p>
                <a:endParaRPr lang="en-US"/>
              </a:p>
            </p:txBody>
          </p:sp>
          <p:sp>
            <p:nvSpPr>
              <p:cNvPr id="249890" name="Line 33"/>
              <p:cNvSpPr>
                <a:spLocks noChangeShapeType="1"/>
              </p:cNvSpPr>
              <p:nvPr/>
            </p:nvSpPr>
            <p:spPr bwMode="auto">
              <a:xfrm flipV="1">
                <a:off x="1167" y="3297"/>
                <a:ext cx="306" cy="0"/>
              </a:xfrm>
              <a:prstGeom prst="line">
                <a:avLst/>
              </a:prstGeom>
              <a:noFill/>
              <a:ln w="9525">
                <a:solidFill>
                  <a:schemeClr val="tx1"/>
                </a:solidFill>
                <a:round/>
                <a:headEnd/>
                <a:tailEnd type="triangle" w="med" len="med"/>
              </a:ln>
            </p:spPr>
            <p:txBody>
              <a:bodyPr/>
              <a:lstStyle/>
              <a:p>
                <a:endParaRPr lang="en-US"/>
              </a:p>
            </p:txBody>
          </p:sp>
          <p:sp>
            <p:nvSpPr>
              <p:cNvPr id="249891" name="Freeform 34"/>
              <p:cNvSpPr>
                <a:spLocks/>
              </p:cNvSpPr>
              <p:nvPr/>
            </p:nvSpPr>
            <p:spPr bwMode="auto">
              <a:xfrm>
                <a:off x="1248" y="2427"/>
                <a:ext cx="229" cy="787"/>
              </a:xfrm>
              <a:custGeom>
                <a:avLst/>
                <a:gdLst>
                  <a:gd name="T0" fmla="*/ 0 w 414"/>
                  <a:gd name="T1" fmla="*/ 0 h 1248"/>
                  <a:gd name="T2" fmla="*/ 0 w 414"/>
                  <a:gd name="T3" fmla="*/ 20 h 1248"/>
                  <a:gd name="T4" fmla="*/ 2 w 414"/>
                  <a:gd name="T5" fmla="*/ 20 h 1248"/>
                  <a:gd name="T6" fmla="*/ 0 60000 65536"/>
                  <a:gd name="T7" fmla="*/ 0 60000 65536"/>
                  <a:gd name="T8" fmla="*/ 0 60000 65536"/>
                  <a:gd name="T9" fmla="*/ 0 w 414"/>
                  <a:gd name="T10" fmla="*/ 0 h 1248"/>
                  <a:gd name="T11" fmla="*/ 414 w 414"/>
                  <a:gd name="T12" fmla="*/ 1248 h 1248"/>
                </a:gdLst>
                <a:ahLst/>
                <a:cxnLst>
                  <a:cxn ang="T6">
                    <a:pos x="T0" y="T1"/>
                  </a:cxn>
                  <a:cxn ang="T7">
                    <a:pos x="T2" y="T3"/>
                  </a:cxn>
                  <a:cxn ang="T8">
                    <a:pos x="T4" y="T5"/>
                  </a:cxn>
                </a:cxnLst>
                <a:rect l="T9" t="T10" r="T11" b="T12"/>
                <a:pathLst>
                  <a:path w="414" h="1248">
                    <a:moveTo>
                      <a:pt x="0" y="0"/>
                    </a:moveTo>
                    <a:lnTo>
                      <a:pt x="0" y="1248"/>
                    </a:lnTo>
                    <a:lnTo>
                      <a:pt x="414" y="1248"/>
                    </a:lnTo>
                  </a:path>
                </a:pathLst>
              </a:custGeom>
              <a:noFill/>
              <a:ln w="9525">
                <a:solidFill>
                  <a:schemeClr val="tx1"/>
                </a:solidFill>
                <a:round/>
                <a:headEnd/>
                <a:tailEnd type="triangle" w="med" len="med"/>
              </a:ln>
            </p:spPr>
            <p:txBody>
              <a:bodyPr/>
              <a:lstStyle/>
              <a:p>
                <a:endParaRPr lang="en-US"/>
              </a:p>
            </p:txBody>
          </p:sp>
          <p:sp>
            <p:nvSpPr>
              <p:cNvPr id="249892" name="Freeform 35"/>
              <p:cNvSpPr>
                <a:spLocks/>
              </p:cNvSpPr>
              <p:nvPr/>
            </p:nvSpPr>
            <p:spPr bwMode="auto">
              <a:xfrm>
                <a:off x="1300" y="3015"/>
                <a:ext cx="691" cy="133"/>
              </a:xfrm>
              <a:custGeom>
                <a:avLst/>
                <a:gdLst>
                  <a:gd name="T0" fmla="*/ 998 w 660"/>
                  <a:gd name="T1" fmla="*/ 0 h 348"/>
                  <a:gd name="T2" fmla="*/ 0 w 660"/>
                  <a:gd name="T3" fmla="*/ 0 h 348"/>
                  <a:gd name="T4" fmla="*/ 0 w 660"/>
                  <a:gd name="T5" fmla="*/ 0 h 348"/>
                  <a:gd name="T6" fmla="*/ 253 w 660"/>
                  <a:gd name="T7" fmla="*/ 0 h 348"/>
                  <a:gd name="T8" fmla="*/ 0 60000 65536"/>
                  <a:gd name="T9" fmla="*/ 0 60000 65536"/>
                  <a:gd name="T10" fmla="*/ 0 60000 65536"/>
                  <a:gd name="T11" fmla="*/ 0 60000 65536"/>
                  <a:gd name="T12" fmla="*/ 0 w 660"/>
                  <a:gd name="T13" fmla="*/ 0 h 348"/>
                  <a:gd name="T14" fmla="*/ 660 w 660"/>
                  <a:gd name="T15" fmla="*/ 348 h 348"/>
                </a:gdLst>
                <a:ahLst/>
                <a:cxnLst>
                  <a:cxn ang="T8">
                    <a:pos x="T0" y="T1"/>
                  </a:cxn>
                  <a:cxn ang="T9">
                    <a:pos x="T2" y="T3"/>
                  </a:cxn>
                  <a:cxn ang="T10">
                    <a:pos x="T4" y="T5"/>
                  </a:cxn>
                  <a:cxn ang="T11">
                    <a:pos x="T6" y="T7"/>
                  </a:cxn>
                </a:cxnLst>
                <a:rect l="T12" t="T13" r="T14" b="T15"/>
                <a:pathLst>
                  <a:path w="660" h="348">
                    <a:moveTo>
                      <a:pt x="660" y="0"/>
                    </a:moveTo>
                    <a:lnTo>
                      <a:pt x="0" y="0"/>
                    </a:lnTo>
                    <a:lnTo>
                      <a:pt x="0" y="348"/>
                    </a:lnTo>
                    <a:lnTo>
                      <a:pt x="168" y="348"/>
                    </a:lnTo>
                  </a:path>
                </a:pathLst>
              </a:custGeom>
              <a:noFill/>
              <a:ln w="9525">
                <a:solidFill>
                  <a:schemeClr val="tx1"/>
                </a:solidFill>
                <a:round/>
                <a:headEnd/>
                <a:tailEnd type="triangle" w="med" len="med"/>
              </a:ln>
            </p:spPr>
            <p:txBody>
              <a:bodyPr/>
              <a:lstStyle/>
              <a:p>
                <a:endParaRPr lang="en-US"/>
              </a:p>
            </p:txBody>
          </p:sp>
          <p:sp>
            <p:nvSpPr>
              <p:cNvPr id="249893" name="Line 36"/>
              <p:cNvSpPr>
                <a:spLocks noChangeShapeType="1"/>
              </p:cNvSpPr>
              <p:nvPr/>
            </p:nvSpPr>
            <p:spPr bwMode="auto">
              <a:xfrm>
                <a:off x="1972" y="3228"/>
                <a:ext cx="228" cy="0"/>
              </a:xfrm>
              <a:prstGeom prst="line">
                <a:avLst/>
              </a:prstGeom>
              <a:noFill/>
              <a:ln w="9525">
                <a:solidFill>
                  <a:schemeClr val="tx1"/>
                </a:solidFill>
                <a:round/>
                <a:headEnd/>
                <a:tailEnd type="triangle" w="med" len="med"/>
              </a:ln>
            </p:spPr>
            <p:txBody>
              <a:bodyPr/>
              <a:lstStyle/>
              <a:p>
                <a:endParaRPr lang="en-US"/>
              </a:p>
            </p:txBody>
          </p:sp>
          <p:sp>
            <p:nvSpPr>
              <p:cNvPr id="249894" name="Freeform 37"/>
              <p:cNvSpPr>
                <a:spLocks/>
              </p:cNvSpPr>
              <p:nvPr/>
            </p:nvSpPr>
            <p:spPr bwMode="auto">
              <a:xfrm>
                <a:off x="2450" y="2427"/>
                <a:ext cx="206" cy="721"/>
              </a:xfrm>
              <a:custGeom>
                <a:avLst/>
                <a:gdLst>
                  <a:gd name="T0" fmla="*/ 0 w 252"/>
                  <a:gd name="T1" fmla="*/ 8 h 1272"/>
                  <a:gd name="T2" fmla="*/ 41 w 252"/>
                  <a:gd name="T3" fmla="*/ 8 h 1272"/>
                  <a:gd name="T4" fmla="*/ 41 w 252"/>
                  <a:gd name="T5" fmla="*/ 0 h 1272"/>
                  <a:gd name="T6" fmla="*/ 0 60000 65536"/>
                  <a:gd name="T7" fmla="*/ 0 60000 65536"/>
                  <a:gd name="T8" fmla="*/ 0 60000 65536"/>
                  <a:gd name="T9" fmla="*/ 0 w 252"/>
                  <a:gd name="T10" fmla="*/ 0 h 1272"/>
                  <a:gd name="T11" fmla="*/ 252 w 252"/>
                  <a:gd name="T12" fmla="*/ 1272 h 1272"/>
                </a:gdLst>
                <a:ahLst/>
                <a:cxnLst>
                  <a:cxn ang="T6">
                    <a:pos x="T0" y="T1"/>
                  </a:cxn>
                  <a:cxn ang="T7">
                    <a:pos x="T2" y="T3"/>
                  </a:cxn>
                  <a:cxn ang="T8">
                    <a:pos x="T4" y="T5"/>
                  </a:cxn>
                </a:cxnLst>
                <a:rect l="T9" t="T10" r="T11" b="T12"/>
                <a:pathLst>
                  <a:path w="252" h="1272">
                    <a:moveTo>
                      <a:pt x="0" y="1272"/>
                    </a:moveTo>
                    <a:lnTo>
                      <a:pt x="252" y="1272"/>
                    </a:lnTo>
                    <a:lnTo>
                      <a:pt x="252" y="0"/>
                    </a:lnTo>
                  </a:path>
                </a:pathLst>
              </a:custGeom>
              <a:noFill/>
              <a:ln w="9525">
                <a:solidFill>
                  <a:schemeClr val="tx1"/>
                </a:solidFill>
                <a:round/>
                <a:headEnd/>
                <a:tailEnd type="triangle" w="med" len="med"/>
              </a:ln>
            </p:spPr>
            <p:txBody>
              <a:bodyPr/>
              <a:lstStyle/>
              <a:p>
                <a:endParaRPr lang="en-US"/>
              </a:p>
            </p:txBody>
          </p:sp>
          <p:sp>
            <p:nvSpPr>
              <p:cNvPr id="249895" name="Rectangle 38"/>
              <p:cNvSpPr>
                <a:spLocks noChangeArrowheads="1"/>
              </p:cNvSpPr>
              <p:nvPr/>
            </p:nvSpPr>
            <p:spPr bwMode="auto">
              <a:xfrm>
                <a:off x="1474" y="3106"/>
                <a:ext cx="609" cy="252"/>
              </a:xfrm>
              <a:prstGeom prst="rect">
                <a:avLst/>
              </a:prstGeom>
              <a:solidFill>
                <a:srgbClr val="FF9999"/>
              </a:solidFill>
              <a:ln w="9525">
                <a:solidFill>
                  <a:schemeClr val="tx1"/>
                </a:solidFill>
                <a:miter lim="800000"/>
                <a:headEnd/>
                <a:tailEnd/>
              </a:ln>
            </p:spPr>
            <p:txBody>
              <a:bodyPr anchor="ctr"/>
              <a:lstStyle/>
              <a:p>
                <a:pPr algn="ctr" eaLnBrk="0" hangingPunct="0"/>
                <a:r>
                  <a:rPr lang="en-US" sz="1000" b="1">
                    <a:latin typeface="Arial" charset="0"/>
                  </a:rPr>
                  <a:t>Metastability Checker</a:t>
                </a:r>
              </a:p>
            </p:txBody>
          </p:sp>
          <p:sp>
            <p:nvSpPr>
              <p:cNvPr id="249896" name="Rectangle 39"/>
              <p:cNvSpPr>
                <a:spLocks noChangeArrowheads="1"/>
              </p:cNvSpPr>
              <p:nvPr/>
            </p:nvSpPr>
            <p:spPr bwMode="auto">
              <a:xfrm>
                <a:off x="2189" y="3101"/>
                <a:ext cx="374" cy="260"/>
              </a:xfrm>
              <a:prstGeom prst="rect">
                <a:avLst/>
              </a:prstGeom>
              <a:solidFill>
                <a:srgbClr val="FF9999"/>
              </a:solidFill>
              <a:ln w="9525">
                <a:solidFill>
                  <a:schemeClr val="tx1"/>
                </a:solidFill>
                <a:miter lim="800000"/>
                <a:headEnd/>
                <a:tailEnd/>
              </a:ln>
            </p:spPr>
            <p:txBody>
              <a:bodyPr wrap="none" anchor="ctr"/>
              <a:lstStyle/>
              <a:p>
                <a:pPr algn="ctr" eaLnBrk="0" hangingPunct="0"/>
                <a:endParaRPr lang="en-US" sz="1000" b="1">
                  <a:latin typeface="Arial" charset="0"/>
                </a:endParaRPr>
              </a:p>
              <a:p>
                <a:pPr algn="ctr" eaLnBrk="0" hangingPunct="0"/>
                <a:r>
                  <a:rPr lang="en-US" sz="1000" b="1">
                    <a:latin typeface="Arial" charset="0"/>
                  </a:rPr>
                  <a:t>Driver</a:t>
                </a:r>
              </a:p>
            </p:txBody>
          </p:sp>
          <p:sp>
            <p:nvSpPr>
              <p:cNvPr id="249897" name="Oval 40"/>
              <p:cNvSpPr>
                <a:spLocks noChangeArrowheads="1"/>
              </p:cNvSpPr>
              <p:nvPr/>
            </p:nvSpPr>
            <p:spPr bwMode="auto">
              <a:xfrm>
                <a:off x="2604" y="2389"/>
                <a:ext cx="102" cy="105"/>
              </a:xfrm>
              <a:prstGeom prst="ellipse">
                <a:avLst/>
              </a:prstGeom>
              <a:noFill/>
              <a:ln w="9525">
                <a:solidFill>
                  <a:schemeClr val="tx1"/>
                </a:solidFill>
                <a:round/>
                <a:headEnd/>
                <a:tailEnd/>
              </a:ln>
            </p:spPr>
            <p:txBody>
              <a:bodyPr wrap="none" anchor="ctr"/>
              <a:lstStyle/>
              <a:p>
                <a:endParaRPr lang="en-US"/>
              </a:p>
            </p:txBody>
          </p:sp>
          <p:sp>
            <p:nvSpPr>
              <p:cNvPr id="249898" name="Line 41"/>
              <p:cNvSpPr>
                <a:spLocks noChangeShapeType="1"/>
              </p:cNvSpPr>
              <p:nvPr/>
            </p:nvSpPr>
            <p:spPr bwMode="auto">
              <a:xfrm>
                <a:off x="1991" y="3013"/>
                <a:ext cx="877" cy="0"/>
              </a:xfrm>
              <a:prstGeom prst="line">
                <a:avLst/>
              </a:prstGeom>
              <a:noFill/>
              <a:ln w="9525">
                <a:solidFill>
                  <a:schemeClr val="tx1"/>
                </a:solidFill>
                <a:round/>
                <a:headEnd/>
                <a:tailEnd/>
              </a:ln>
            </p:spPr>
            <p:txBody>
              <a:bodyPr/>
              <a:lstStyle/>
              <a:p>
                <a:endParaRPr lang="en-US"/>
              </a:p>
            </p:txBody>
          </p:sp>
          <p:pic>
            <p:nvPicPr>
              <p:cNvPr id="249899" name="Picture 42" descr="MCj04348060000[1]"/>
              <p:cNvPicPr>
                <a:picLocks noChangeAspect="1" noChangeArrowheads="1"/>
              </p:cNvPicPr>
              <p:nvPr/>
            </p:nvPicPr>
            <p:blipFill>
              <a:blip r:embed="rId3"/>
              <a:srcRect/>
              <a:stretch>
                <a:fillRect/>
              </a:stretch>
            </p:blipFill>
            <p:spPr bwMode="auto">
              <a:xfrm>
                <a:off x="2397" y="3097"/>
                <a:ext cx="165" cy="165"/>
              </a:xfrm>
              <a:prstGeom prst="rect">
                <a:avLst/>
              </a:prstGeom>
              <a:noFill/>
              <a:ln w="9525">
                <a:noFill/>
                <a:miter lim="800000"/>
                <a:headEnd/>
                <a:tailEnd/>
              </a:ln>
            </p:spPr>
          </p:pic>
          <p:sp>
            <p:nvSpPr>
              <p:cNvPr id="249900" name="Freeform 43"/>
              <p:cNvSpPr>
                <a:spLocks/>
              </p:cNvSpPr>
              <p:nvPr/>
            </p:nvSpPr>
            <p:spPr bwMode="auto">
              <a:xfrm>
                <a:off x="602" y="2955"/>
                <a:ext cx="573" cy="345"/>
              </a:xfrm>
              <a:custGeom>
                <a:avLst/>
                <a:gdLst>
                  <a:gd name="T0" fmla="*/ 0 w 656"/>
                  <a:gd name="T1" fmla="*/ 0 h 269"/>
                  <a:gd name="T2" fmla="*/ 0 w 656"/>
                  <a:gd name="T3" fmla="*/ 2521 h 269"/>
                  <a:gd name="T4" fmla="*/ 196 w 656"/>
                  <a:gd name="T5" fmla="*/ 2521 h 269"/>
                  <a:gd name="T6" fmla="*/ 0 60000 65536"/>
                  <a:gd name="T7" fmla="*/ 0 60000 65536"/>
                  <a:gd name="T8" fmla="*/ 0 60000 65536"/>
                  <a:gd name="T9" fmla="*/ 0 w 656"/>
                  <a:gd name="T10" fmla="*/ 0 h 269"/>
                  <a:gd name="T11" fmla="*/ 656 w 656"/>
                  <a:gd name="T12" fmla="*/ 269 h 269"/>
                </a:gdLst>
                <a:ahLst/>
                <a:cxnLst>
                  <a:cxn ang="T6">
                    <a:pos x="T0" y="T1"/>
                  </a:cxn>
                  <a:cxn ang="T7">
                    <a:pos x="T2" y="T3"/>
                  </a:cxn>
                  <a:cxn ang="T8">
                    <a:pos x="T4" y="T5"/>
                  </a:cxn>
                </a:cxnLst>
                <a:rect l="T9" t="T10" r="T11" b="T12"/>
                <a:pathLst>
                  <a:path w="656" h="269">
                    <a:moveTo>
                      <a:pt x="0" y="0"/>
                    </a:moveTo>
                    <a:lnTo>
                      <a:pt x="0" y="269"/>
                    </a:lnTo>
                    <a:lnTo>
                      <a:pt x="656" y="269"/>
                    </a:lnTo>
                  </a:path>
                </a:pathLst>
              </a:custGeom>
              <a:noFill/>
              <a:ln w="9525">
                <a:solidFill>
                  <a:schemeClr val="tx1"/>
                </a:solidFill>
                <a:round/>
                <a:headEnd/>
                <a:tailEnd/>
              </a:ln>
            </p:spPr>
            <p:txBody>
              <a:bodyPr/>
              <a:lstStyle/>
              <a:p>
                <a:endParaRPr lang="en-US"/>
              </a:p>
            </p:txBody>
          </p:sp>
          <p:sp>
            <p:nvSpPr>
              <p:cNvPr id="249901" name="Text Box 44"/>
              <p:cNvSpPr txBox="1">
                <a:spLocks noChangeArrowheads="1"/>
              </p:cNvSpPr>
              <p:nvPr/>
            </p:nvSpPr>
            <p:spPr bwMode="auto">
              <a:xfrm>
                <a:off x="1222" y="3363"/>
                <a:ext cx="1511" cy="145"/>
              </a:xfrm>
              <a:prstGeom prst="rect">
                <a:avLst/>
              </a:prstGeom>
              <a:noFill/>
              <a:ln w="9525">
                <a:noFill/>
                <a:miter lim="800000"/>
                <a:headEnd/>
                <a:tailEnd/>
              </a:ln>
            </p:spPr>
            <p:txBody>
              <a:bodyPr wrap="none">
                <a:spAutoFit/>
              </a:bodyPr>
              <a:lstStyle/>
              <a:p>
                <a:pPr eaLnBrk="0" hangingPunct="0"/>
                <a:r>
                  <a:rPr lang="en-US" sz="900" b="1" dirty="0">
                    <a:latin typeface="Tahoma" panose="020B0604030504040204" pitchFamily="34" charset="0"/>
                    <a:ea typeface="Tahoma" panose="020B0604030504040204" pitchFamily="34" charset="0"/>
                    <a:cs typeface="Tahoma" panose="020B0604030504040204" pitchFamily="34" charset="0"/>
                  </a:rPr>
                  <a:t>Behavioral Metastability Model (BMM)</a:t>
                </a:r>
              </a:p>
            </p:txBody>
          </p:sp>
        </p:grpSp>
        <p:sp>
          <p:nvSpPr>
            <p:cNvPr id="249944" name="Text Box 87"/>
            <p:cNvSpPr txBox="1">
              <a:spLocks noChangeArrowheads="1"/>
            </p:cNvSpPr>
            <p:nvPr/>
          </p:nvSpPr>
          <p:spPr bwMode="auto">
            <a:xfrm>
              <a:off x="5954713" y="3278189"/>
              <a:ext cx="498475" cy="238125"/>
            </a:xfrm>
            <a:prstGeom prst="rect">
              <a:avLst/>
            </a:prstGeom>
            <a:solidFill>
              <a:schemeClr val="accent1"/>
            </a:solidFill>
            <a:ln w="9525">
              <a:solidFill>
                <a:schemeClr val="tx2"/>
              </a:solidFill>
              <a:miter lim="800000"/>
              <a:headEnd/>
              <a:tailEnd/>
            </a:ln>
          </p:spPr>
          <p:txBody>
            <a:bodyPr wrap="none">
              <a:spAutoFit/>
            </a:bodyPr>
            <a:lstStyle/>
            <a:p>
              <a:pPr eaLnBrk="0" hangingPunct="0"/>
              <a:r>
                <a:rPr lang="en-US" sz="900" b="1">
                  <a:latin typeface="Arial" charset="0"/>
                </a:rPr>
                <a:t>clk_B</a:t>
              </a:r>
            </a:p>
          </p:txBody>
        </p:sp>
      </p:grpSp>
      <p:grpSp>
        <p:nvGrpSpPr>
          <p:cNvPr id="2" name="Group 1"/>
          <p:cNvGrpSpPr/>
          <p:nvPr/>
        </p:nvGrpSpPr>
        <p:grpSpPr>
          <a:xfrm>
            <a:off x="1293812" y="3424237"/>
            <a:ext cx="3527425" cy="2366963"/>
            <a:chOff x="6753226" y="1892300"/>
            <a:chExt cx="3527425" cy="2366963"/>
          </a:xfrm>
        </p:grpSpPr>
        <p:sp>
          <p:nvSpPr>
            <p:cNvPr id="202797" name="Rectangle 45"/>
            <p:cNvSpPr>
              <a:spLocks noChangeArrowheads="1"/>
            </p:cNvSpPr>
            <p:nvPr/>
          </p:nvSpPr>
          <p:spPr bwMode="auto">
            <a:xfrm>
              <a:off x="6753226" y="2168525"/>
              <a:ext cx="3527425" cy="2090738"/>
            </a:xfrm>
            <a:prstGeom prst="rect">
              <a:avLst/>
            </a:prstGeom>
            <a:solidFill>
              <a:srgbClr val="808080">
                <a:alpha val="20000"/>
              </a:srgbClr>
            </a:solidFill>
            <a:ln w="9525" algn="ctr">
              <a:noFill/>
              <a:miter lim="800000"/>
              <a:headEnd/>
              <a:tailEnd/>
            </a:ln>
            <a:effectLst/>
          </p:spPr>
          <p:txBody>
            <a:bodyPr wrap="none" anchor="ctr"/>
            <a:lstStyle/>
            <a:p>
              <a:pPr algn="ctr" eaLnBrk="0" hangingPunct="0">
                <a:defRPr/>
              </a:pPr>
              <a:endParaRPr lang="en-US" sz="500">
                <a:solidFill>
                  <a:schemeClr val="bg1"/>
                </a:solidFill>
                <a:effectLst>
                  <a:outerShdw blurRad="38100" dist="38100" dir="2700000" algn="tl">
                    <a:srgbClr val="000000"/>
                  </a:outerShdw>
                </a:effectLst>
                <a:latin typeface="Times New Roman" pitchFamily="18" charset="0"/>
              </a:endParaRPr>
            </a:p>
          </p:txBody>
        </p:sp>
        <p:grpSp>
          <p:nvGrpSpPr>
            <p:cNvPr id="249903" name="Group 46"/>
            <p:cNvGrpSpPr>
              <a:grpSpLocks/>
            </p:cNvGrpSpPr>
            <p:nvPr/>
          </p:nvGrpSpPr>
          <p:grpSpPr bwMode="auto">
            <a:xfrm>
              <a:off x="7715250" y="2419350"/>
              <a:ext cx="2444750" cy="1492250"/>
              <a:chOff x="4089" y="1095"/>
              <a:chExt cx="1540" cy="1353"/>
            </a:xfrm>
          </p:grpSpPr>
          <p:sp>
            <p:nvSpPr>
              <p:cNvPr id="249904" name="Line 47"/>
              <p:cNvSpPr>
                <a:spLocks noChangeShapeType="1"/>
              </p:cNvSpPr>
              <p:nvPr/>
            </p:nvSpPr>
            <p:spPr bwMode="auto">
              <a:xfrm flipH="1">
                <a:off x="4400" y="1095"/>
                <a:ext cx="4" cy="1353"/>
              </a:xfrm>
              <a:prstGeom prst="line">
                <a:avLst/>
              </a:prstGeom>
              <a:noFill/>
              <a:ln w="9525">
                <a:solidFill>
                  <a:schemeClr val="accent1"/>
                </a:solidFill>
                <a:round/>
                <a:headEnd/>
                <a:tailEnd/>
              </a:ln>
            </p:spPr>
            <p:txBody>
              <a:bodyPr/>
              <a:lstStyle/>
              <a:p>
                <a:endParaRPr lang="en-US"/>
              </a:p>
            </p:txBody>
          </p:sp>
          <p:sp>
            <p:nvSpPr>
              <p:cNvPr id="249905" name="Line 48"/>
              <p:cNvSpPr>
                <a:spLocks noChangeShapeType="1"/>
              </p:cNvSpPr>
              <p:nvPr/>
            </p:nvSpPr>
            <p:spPr bwMode="auto">
              <a:xfrm flipH="1">
                <a:off x="4089" y="1095"/>
                <a:ext cx="4" cy="1353"/>
              </a:xfrm>
              <a:prstGeom prst="line">
                <a:avLst/>
              </a:prstGeom>
              <a:noFill/>
              <a:ln w="9525">
                <a:solidFill>
                  <a:schemeClr val="accent1"/>
                </a:solidFill>
                <a:round/>
                <a:headEnd/>
                <a:tailEnd/>
              </a:ln>
            </p:spPr>
            <p:txBody>
              <a:bodyPr/>
              <a:lstStyle/>
              <a:p>
                <a:endParaRPr lang="en-US"/>
              </a:p>
            </p:txBody>
          </p:sp>
          <p:sp>
            <p:nvSpPr>
              <p:cNvPr id="249906" name="Line 49"/>
              <p:cNvSpPr>
                <a:spLocks noChangeShapeType="1"/>
              </p:cNvSpPr>
              <p:nvPr/>
            </p:nvSpPr>
            <p:spPr bwMode="auto">
              <a:xfrm flipH="1">
                <a:off x="4710" y="1095"/>
                <a:ext cx="4" cy="1353"/>
              </a:xfrm>
              <a:prstGeom prst="line">
                <a:avLst/>
              </a:prstGeom>
              <a:noFill/>
              <a:ln w="9525">
                <a:solidFill>
                  <a:schemeClr val="accent1"/>
                </a:solidFill>
                <a:round/>
                <a:headEnd/>
                <a:tailEnd/>
              </a:ln>
            </p:spPr>
            <p:txBody>
              <a:bodyPr/>
              <a:lstStyle/>
              <a:p>
                <a:endParaRPr lang="en-US"/>
              </a:p>
            </p:txBody>
          </p:sp>
          <p:sp>
            <p:nvSpPr>
              <p:cNvPr id="249907" name="Line 50"/>
              <p:cNvSpPr>
                <a:spLocks noChangeShapeType="1"/>
              </p:cNvSpPr>
              <p:nvPr/>
            </p:nvSpPr>
            <p:spPr bwMode="auto">
              <a:xfrm flipH="1">
                <a:off x="5018" y="1095"/>
                <a:ext cx="4" cy="1353"/>
              </a:xfrm>
              <a:prstGeom prst="line">
                <a:avLst/>
              </a:prstGeom>
              <a:noFill/>
              <a:ln w="9525">
                <a:solidFill>
                  <a:schemeClr val="accent1"/>
                </a:solidFill>
                <a:round/>
                <a:headEnd/>
                <a:tailEnd/>
              </a:ln>
            </p:spPr>
            <p:txBody>
              <a:bodyPr/>
              <a:lstStyle/>
              <a:p>
                <a:endParaRPr lang="en-US"/>
              </a:p>
            </p:txBody>
          </p:sp>
          <p:sp>
            <p:nvSpPr>
              <p:cNvPr id="249908" name="Line 51"/>
              <p:cNvSpPr>
                <a:spLocks noChangeShapeType="1"/>
              </p:cNvSpPr>
              <p:nvPr/>
            </p:nvSpPr>
            <p:spPr bwMode="auto">
              <a:xfrm flipH="1">
                <a:off x="5317" y="1095"/>
                <a:ext cx="4" cy="1353"/>
              </a:xfrm>
              <a:prstGeom prst="line">
                <a:avLst/>
              </a:prstGeom>
              <a:noFill/>
              <a:ln w="9525">
                <a:solidFill>
                  <a:schemeClr val="accent1"/>
                </a:solidFill>
                <a:round/>
                <a:headEnd/>
                <a:tailEnd/>
              </a:ln>
            </p:spPr>
            <p:txBody>
              <a:bodyPr/>
              <a:lstStyle/>
              <a:p>
                <a:endParaRPr lang="en-US"/>
              </a:p>
            </p:txBody>
          </p:sp>
          <p:sp>
            <p:nvSpPr>
              <p:cNvPr id="249909" name="Line 52"/>
              <p:cNvSpPr>
                <a:spLocks noChangeShapeType="1"/>
              </p:cNvSpPr>
              <p:nvPr/>
            </p:nvSpPr>
            <p:spPr bwMode="auto">
              <a:xfrm flipH="1">
                <a:off x="5625" y="1095"/>
                <a:ext cx="4" cy="1353"/>
              </a:xfrm>
              <a:prstGeom prst="line">
                <a:avLst/>
              </a:prstGeom>
              <a:noFill/>
              <a:ln w="9525">
                <a:solidFill>
                  <a:schemeClr val="accent1"/>
                </a:solidFill>
                <a:round/>
                <a:headEnd/>
                <a:tailEnd/>
              </a:ln>
            </p:spPr>
            <p:txBody>
              <a:bodyPr/>
              <a:lstStyle/>
              <a:p>
                <a:endParaRPr lang="en-US"/>
              </a:p>
            </p:txBody>
          </p:sp>
        </p:grpSp>
        <p:grpSp>
          <p:nvGrpSpPr>
            <p:cNvPr id="249910" name="Group 53"/>
            <p:cNvGrpSpPr>
              <a:grpSpLocks/>
            </p:cNvGrpSpPr>
            <p:nvPr/>
          </p:nvGrpSpPr>
          <p:grpSpPr bwMode="auto">
            <a:xfrm>
              <a:off x="7556500" y="3843339"/>
              <a:ext cx="2563812" cy="280987"/>
              <a:chOff x="3876" y="2525"/>
              <a:chExt cx="1615" cy="177"/>
            </a:xfrm>
          </p:grpSpPr>
          <p:sp>
            <p:nvSpPr>
              <p:cNvPr id="6" name="Text Box 54"/>
              <p:cNvSpPr txBox="1">
                <a:spLocks noChangeArrowheads="1"/>
              </p:cNvSpPr>
              <p:nvPr/>
            </p:nvSpPr>
            <p:spPr bwMode="auto">
              <a:xfrm>
                <a:off x="4215" y="2529"/>
                <a:ext cx="228" cy="173"/>
              </a:xfrm>
              <a:prstGeom prst="rect">
                <a:avLst/>
              </a:prstGeom>
              <a:noFill/>
              <a:ln w="9525">
                <a:noFill/>
                <a:miter lim="800000"/>
                <a:headEnd/>
                <a:tailEnd/>
              </a:ln>
              <a:effectLst/>
            </p:spPr>
            <p:txBody>
              <a:bodyPr>
                <a:spAutoFit/>
              </a:bodyPr>
              <a:lstStyle/>
              <a:p>
                <a:pPr eaLnBrk="0" hangingPunct="0">
                  <a:defRPr/>
                </a:pPr>
                <a:r>
                  <a:rPr lang="en-US" sz="1200">
                    <a:effectLst>
                      <a:outerShdw blurRad="38100" dist="38100" dir="2700000" algn="tl">
                        <a:srgbClr val="C0C0C0"/>
                      </a:outerShdw>
                    </a:effectLst>
                    <a:latin typeface="Times New Roman" pitchFamily="18" charset="0"/>
                  </a:rPr>
                  <a:t>i</a:t>
                </a:r>
              </a:p>
            </p:txBody>
          </p:sp>
          <p:sp>
            <p:nvSpPr>
              <p:cNvPr id="7" name="Text Box 55"/>
              <p:cNvSpPr txBox="1">
                <a:spLocks noChangeArrowheads="1"/>
              </p:cNvSpPr>
              <p:nvPr/>
            </p:nvSpPr>
            <p:spPr bwMode="auto">
              <a:xfrm>
                <a:off x="4479" y="2529"/>
                <a:ext cx="451" cy="173"/>
              </a:xfrm>
              <a:prstGeom prst="rect">
                <a:avLst/>
              </a:prstGeom>
              <a:noFill/>
              <a:ln w="9525">
                <a:noFill/>
                <a:miter lim="800000"/>
                <a:headEnd/>
                <a:tailEnd/>
              </a:ln>
              <a:effectLst/>
            </p:spPr>
            <p:txBody>
              <a:bodyPr>
                <a:spAutoFit/>
              </a:bodyPr>
              <a:lstStyle/>
              <a:p>
                <a:pPr eaLnBrk="0" hangingPunct="0">
                  <a:defRPr/>
                </a:pPr>
                <a:r>
                  <a:rPr lang="en-US" sz="1200">
                    <a:effectLst>
                      <a:outerShdw blurRad="38100" dist="38100" dir="2700000" algn="tl">
                        <a:srgbClr val="C0C0C0"/>
                      </a:outerShdw>
                    </a:effectLst>
                    <a:latin typeface="Times New Roman" pitchFamily="18" charset="0"/>
                  </a:rPr>
                  <a:t>i +1</a:t>
                </a:r>
              </a:p>
            </p:txBody>
          </p:sp>
          <p:sp>
            <p:nvSpPr>
              <p:cNvPr id="8" name="Text Box 56"/>
              <p:cNvSpPr txBox="1">
                <a:spLocks noChangeArrowheads="1"/>
              </p:cNvSpPr>
              <p:nvPr/>
            </p:nvSpPr>
            <p:spPr bwMode="auto">
              <a:xfrm>
                <a:off x="4796" y="2529"/>
                <a:ext cx="409" cy="173"/>
              </a:xfrm>
              <a:prstGeom prst="rect">
                <a:avLst/>
              </a:prstGeom>
              <a:noFill/>
              <a:ln w="9525">
                <a:noFill/>
                <a:miter lim="800000"/>
                <a:headEnd/>
                <a:tailEnd/>
              </a:ln>
              <a:effectLst/>
            </p:spPr>
            <p:txBody>
              <a:bodyPr>
                <a:spAutoFit/>
              </a:bodyPr>
              <a:lstStyle/>
              <a:p>
                <a:pPr eaLnBrk="0" hangingPunct="0">
                  <a:defRPr/>
                </a:pPr>
                <a:r>
                  <a:rPr lang="en-US" sz="1200">
                    <a:effectLst>
                      <a:outerShdw blurRad="38100" dist="38100" dir="2700000" algn="tl">
                        <a:srgbClr val="C0C0C0"/>
                      </a:outerShdw>
                    </a:effectLst>
                    <a:latin typeface="Times New Roman" pitchFamily="18" charset="0"/>
                  </a:rPr>
                  <a:t>i +2</a:t>
                </a:r>
              </a:p>
            </p:txBody>
          </p:sp>
          <p:sp>
            <p:nvSpPr>
              <p:cNvPr id="9" name="Text Box 57"/>
              <p:cNvSpPr txBox="1">
                <a:spLocks noChangeArrowheads="1"/>
              </p:cNvSpPr>
              <p:nvPr/>
            </p:nvSpPr>
            <p:spPr bwMode="auto">
              <a:xfrm>
                <a:off x="3876" y="2529"/>
                <a:ext cx="380" cy="173"/>
              </a:xfrm>
              <a:prstGeom prst="rect">
                <a:avLst/>
              </a:prstGeom>
              <a:noFill/>
              <a:ln w="9525">
                <a:noFill/>
                <a:miter lim="800000"/>
                <a:headEnd/>
                <a:tailEnd/>
              </a:ln>
              <a:effectLst/>
            </p:spPr>
            <p:txBody>
              <a:bodyPr>
                <a:spAutoFit/>
              </a:bodyPr>
              <a:lstStyle/>
              <a:p>
                <a:pPr eaLnBrk="0" hangingPunct="0">
                  <a:defRPr/>
                </a:pPr>
                <a:r>
                  <a:rPr lang="en-US" sz="1200">
                    <a:effectLst>
                      <a:outerShdw blurRad="38100" dist="38100" dir="2700000" algn="tl">
                        <a:srgbClr val="C0C0C0"/>
                      </a:outerShdw>
                    </a:effectLst>
                    <a:latin typeface="Times New Roman" pitchFamily="18" charset="0"/>
                  </a:rPr>
                  <a:t>i -1</a:t>
                </a:r>
              </a:p>
            </p:txBody>
          </p:sp>
          <p:sp>
            <p:nvSpPr>
              <p:cNvPr id="10" name="Text Box 58"/>
              <p:cNvSpPr txBox="1">
                <a:spLocks noChangeArrowheads="1"/>
              </p:cNvSpPr>
              <p:nvPr/>
            </p:nvSpPr>
            <p:spPr bwMode="auto">
              <a:xfrm>
                <a:off x="5082" y="2525"/>
                <a:ext cx="409" cy="173"/>
              </a:xfrm>
              <a:prstGeom prst="rect">
                <a:avLst/>
              </a:prstGeom>
              <a:noFill/>
              <a:ln w="9525">
                <a:noFill/>
                <a:miter lim="800000"/>
                <a:headEnd/>
                <a:tailEnd/>
              </a:ln>
              <a:effectLst/>
            </p:spPr>
            <p:txBody>
              <a:bodyPr>
                <a:spAutoFit/>
              </a:bodyPr>
              <a:lstStyle/>
              <a:p>
                <a:pPr eaLnBrk="0" hangingPunct="0">
                  <a:defRPr/>
                </a:pPr>
                <a:r>
                  <a:rPr lang="en-US" sz="1200">
                    <a:effectLst>
                      <a:outerShdw blurRad="38100" dist="38100" dir="2700000" algn="tl">
                        <a:srgbClr val="C0C0C0"/>
                      </a:outerShdw>
                    </a:effectLst>
                    <a:latin typeface="Times New Roman" pitchFamily="18" charset="0"/>
                  </a:rPr>
                  <a:t>i +3</a:t>
                </a:r>
              </a:p>
            </p:txBody>
          </p:sp>
        </p:grpSp>
        <p:sp>
          <p:nvSpPr>
            <p:cNvPr id="249916" name="Rectangle 59"/>
            <p:cNvSpPr>
              <a:spLocks noChangeArrowheads="1"/>
            </p:cNvSpPr>
            <p:nvPr/>
          </p:nvSpPr>
          <p:spPr bwMode="auto">
            <a:xfrm>
              <a:off x="8005762" y="2006601"/>
              <a:ext cx="184150" cy="396875"/>
            </a:xfrm>
            <a:prstGeom prst="rect">
              <a:avLst/>
            </a:prstGeom>
            <a:noFill/>
            <a:ln w="9525" algn="ctr">
              <a:noFill/>
              <a:miter lim="800000"/>
              <a:headEnd/>
              <a:tailEnd/>
            </a:ln>
          </p:spPr>
          <p:txBody>
            <a:bodyPr wrap="none">
              <a:spAutoFit/>
            </a:bodyPr>
            <a:lstStyle/>
            <a:p>
              <a:pPr algn="ctr" eaLnBrk="0" hangingPunct="0"/>
              <a:endParaRPr lang="en-US" sz="2000" b="1">
                <a:solidFill>
                  <a:srgbClr val="154DCC"/>
                </a:solidFill>
                <a:latin typeface="Arial Unicode MS"/>
              </a:endParaRPr>
            </a:p>
          </p:txBody>
        </p:sp>
        <p:grpSp>
          <p:nvGrpSpPr>
            <p:cNvPr id="202812" name="Group 60"/>
            <p:cNvGrpSpPr>
              <a:grpSpLocks/>
            </p:cNvGrpSpPr>
            <p:nvPr/>
          </p:nvGrpSpPr>
          <p:grpSpPr bwMode="auto">
            <a:xfrm>
              <a:off x="7683501" y="3576639"/>
              <a:ext cx="2408237" cy="276225"/>
              <a:chOff x="3953" y="1657"/>
              <a:chExt cx="1564" cy="174"/>
            </a:xfrm>
          </p:grpSpPr>
          <p:sp>
            <p:nvSpPr>
              <p:cNvPr id="249918" name="Freeform 61"/>
              <p:cNvSpPr>
                <a:spLocks/>
              </p:cNvSpPr>
              <p:nvPr/>
            </p:nvSpPr>
            <p:spPr bwMode="auto">
              <a:xfrm>
                <a:off x="4881" y="1657"/>
                <a:ext cx="636" cy="167"/>
              </a:xfrm>
              <a:custGeom>
                <a:avLst/>
                <a:gdLst>
                  <a:gd name="T0" fmla="*/ 0 w 1249"/>
                  <a:gd name="T1" fmla="*/ 22 h 216"/>
                  <a:gd name="T2" fmla="*/ 1 w 1249"/>
                  <a:gd name="T3" fmla="*/ 22 h 216"/>
                  <a:gd name="T4" fmla="*/ 1 w 1249"/>
                  <a:gd name="T5" fmla="*/ 0 h 216"/>
                  <a:gd name="T6" fmla="*/ 3 w 1249"/>
                  <a:gd name="T7" fmla="*/ 0 h 216"/>
                  <a:gd name="T8" fmla="*/ 0 60000 65536"/>
                  <a:gd name="T9" fmla="*/ 0 60000 65536"/>
                  <a:gd name="T10" fmla="*/ 0 60000 65536"/>
                  <a:gd name="T11" fmla="*/ 0 60000 65536"/>
                  <a:gd name="T12" fmla="*/ 0 w 1249"/>
                  <a:gd name="T13" fmla="*/ 0 h 216"/>
                  <a:gd name="T14" fmla="*/ 1249 w 1249"/>
                  <a:gd name="T15" fmla="*/ 216 h 216"/>
                </a:gdLst>
                <a:ahLst/>
                <a:cxnLst>
                  <a:cxn ang="T8">
                    <a:pos x="T0" y="T1"/>
                  </a:cxn>
                  <a:cxn ang="T9">
                    <a:pos x="T2" y="T3"/>
                  </a:cxn>
                  <a:cxn ang="T10">
                    <a:pos x="T4" y="T5"/>
                  </a:cxn>
                  <a:cxn ang="T11">
                    <a:pos x="T6" y="T7"/>
                  </a:cxn>
                </a:cxnLst>
                <a:rect l="T12" t="T13" r="T14" b="T15"/>
                <a:pathLst>
                  <a:path w="1249" h="216">
                    <a:moveTo>
                      <a:pt x="0" y="216"/>
                    </a:moveTo>
                    <a:lnTo>
                      <a:pt x="177" y="216"/>
                    </a:lnTo>
                    <a:lnTo>
                      <a:pt x="177" y="0"/>
                    </a:lnTo>
                    <a:lnTo>
                      <a:pt x="1249" y="0"/>
                    </a:lnTo>
                  </a:path>
                </a:pathLst>
              </a:custGeom>
              <a:noFill/>
              <a:ln w="28575">
                <a:solidFill>
                  <a:schemeClr val="accent1"/>
                </a:solidFill>
                <a:miter lim="800000"/>
                <a:headEnd/>
                <a:tailEnd/>
              </a:ln>
            </p:spPr>
            <p:txBody>
              <a:bodyPr wrap="none"/>
              <a:lstStyle/>
              <a:p>
                <a:endParaRPr lang="en-US"/>
              </a:p>
            </p:txBody>
          </p:sp>
          <p:sp>
            <p:nvSpPr>
              <p:cNvPr id="249919" name="Line 62"/>
              <p:cNvSpPr>
                <a:spLocks noChangeShapeType="1"/>
              </p:cNvSpPr>
              <p:nvPr/>
            </p:nvSpPr>
            <p:spPr bwMode="auto">
              <a:xfrm flipH="1">
                <a:off x="3953" y="1825"/>
                <a:ext cx="1001" cy="6"/>
              </a:xfrm>
              <a:prstGeom prst="line">
                <a:avLst/>
              </a:prstGeom>
              <a:noFill/>
              <a:ln w="28575">
                <a:solidFill>
                  <a:schemeClr val="accent1"/>
                </a:solidFill>
                <a:miter lim="800000"/>
                <a:headEnd/>
                <a:tailEnd/>
              </a:ln>
            </p:spPr>
            <p:txBody>
              <a:bodyPr wrap="none"/>
              <a:lstStyle/>
              <a:p>
                <a:endParaRPr lang="en-US"/>
              </a:p>
            </p:txBody>
          </p:sp>
        </p:grpSp>
        <p:grpSp>
          <p:nvGrpSpPr>
            <p:cNvPr id="202815" name="Group 63"/>
            <p:cNvGrpSpPr>
              <a:grpSpLocks/>
            </p:cNvGrpSpPr>
            <p:nvPr/>
          </p:nvGrpSpPr>
          <p:grpSpPr bwMode="auto">
            <a:xfrm>
              <a:off x="7713663" y="3238501"/>
              <a:ext cx="2409825" cy="265113"/>
              <a:chOff x="3972" y="1547"/>
              <a:chExt cx="1518" cy="167"/>
            </a:xfrm>
          </p:grpSpPr>
          <p:sp>
            <p:nvSpPr>
              <p:cNvPr id="249921" name="Freeform 64"/>
              <p:cNvSpPr>
                <a:spLocks/>
              </p:cNvSpPr>
              <p:nvPr/>
            </p:nvSpPr>
            <p:spPr bwMode="auto">
              <a:xfrm>
                <a:off x="4503" y="1547"/>
                <a:ext cx="987" cy="167"/>
              </a:xfrm>
              <a:custGeom>
                <a:avLst/>
                <a:gdLst>
                  <a:gd name="T0" fmla="*/ 0 w 1249"/>
                  <a:gd name="T1" fmla="*/ 22 h 216"/>
                  <a:gd name="T2" fmla="*/ 21 w 1249"/>
                  <a:gd name="T3" fmla="*/ 22 h 216"/>
                  <a:gd name="T4" fmla="*/ 21 w 1249"/>
                  <a:gd name="T5" fmla="*/ 0 h 216"/>
                  <a:gd name="T6" fmla="*/ 150 w 1249"/>
                  <a:gd name="T7" fmla="*/ 0 h 216"/>
                  <a:gd name="T8" fmla="*/ 0 60000 65536"/>
                  <a:gd name="T9" fmla="*/ 0 60000 65536"/>
                  <a:gd name="T10" fmla="*/ 0 60000 65536"/>
                  <a:gd name="T11" fmla="*/ 0 60000 65536"/>
                  <a:gd name="T12" fmla="*/ 0 w 1249"/>
                  <a:gd name="T13" fmla="*/ 0 h 216"/>
                  <a:gd name="T14" fmla="*/ 1249 w 1249"/>
                  <a:gd name="T15" fmla="*/ 216 h 216"/>
                </a:gdLst>
                <a:ahLst/>
                <a:cxnLst>
                  <a:cxn ang="T8">
                    <a:pos x="T0" y="T1"/>
                  </a:cxn>
                  <a:cxn ang="T9">
                    <a:pos x="T2" y="T3"/>
                  </a:cxn>
                  <a:cxn ang="T10">
                    <a:pos x="T4" y="T5"/>
                  </a:cxn>
                  <a:cxn ang="T11">
                    <a:pos x="T6" y="T7"/>
                  </a:cxn>
                </a:cxnLst>
                <a:rect l="T12" t="T13" r="T14" b="T15"/>
                <a:pathLst>
                  <a:path w="1249" h="216">
                    <a:moveTo>
                      <a:pt x="0" y="216"/>
                    </a:moveTo>
                    <a:lnTo>
                      <a:pt x="177" y="216"/>
                    </a:lnTo>
                    <a:lnTo>
                      <a:pt x="177" y="0"/>
                    </a:lnTo>
                    <a:lnTo>
                      <a:pt x="1249" y="0"/>
                    </a:lnTo>
                  </a:path>
                </a:pathLst>
              </a:custGeom>
              <a:noFill/>
              <a:ln w="28575">
                <a:solidFill>
                  <a:schemeClr val="accent1"/>
                </a:solidFill>
                <a:miter lim="800000"/>
                <a:headEnd/>
                <a:tailEnd/>
              </a:ln>
            </p:spPr>
            <p:txBody>
              <a:bodyPr wrap="none"/>
              <a:lstStyle/>
              <a:p>
                <a:endParaRPr lang="en-US"/>
              </a:p>
            </p:txBody>
          </p:sp>
          <p:sp>
            <p:nvSpPr>
              <p:cNvPr id="249922" name="Line 65"/>
              <p:cNvSpPr>
                <a:spLocks noChangeShapeType="1"/>
              </p:cNvSpPr>
              <p:nvPr/>
            </p:nvSpPr>
            <p:spPr bwMode="auto">
              <a:xfrm flipH="1" flipV="1">
                <a:off x="3972" y="1712"/>
                <a:ext cx="655" cy="2"/>
              </a:xfrm>
              <a:prstGeom prst="line">
                <a:avLst/>
              </a:prstGeom>
              <a:noFill/>
              <a:ln w="28575">
                <a:solidFill>
                  <a:schemeClr val="accent1"/>
                </a:solidFill>
                <a:miter lim="800000"/>
                <a:headEnd/>
                <a:tailEnd/>
              </a:ln>
            </p:spPr>
            <p:txBody>
              <a:bodyPr wrap="none"/>
              <a:lstStyle/>
              <a:p>
                <a:endParaRPr lang="en-US"/>
              </a:p>
            </p:txBody>
          </p:sp>
        </p:grpSp>
        <p:grpSp>
          <p:nvGrpSpPr>
            <p:cNvPr id="249923" name="Group 66"/>
            <p:cNvGrpSpPr>
              <a:grpSpLocks/>
            </p:cNvGrpSpPr>
            <p:nvPr/>
          </p:nvGrpSpPr>
          <p:grpSpPr bwMode="auto">
            <a:xfrm>
              <a:off x="7981950" y="1892300"/>
              <a:ext cx="1471612" cy="1282700"/>
              <a:chOff x="4141" y="758"/>
              <a:chExt cx="927" cy="766"/>
            </a:xfrm>
          </p:grpSpPr>
          <p:grpSp>
            <p:nvGrpSpPr>
              <p:cNvPr id="249924" name="Group 67"/>
              <p:cNvGrpSpPr>
                <a:grpSpLocks/>
              </p:cNvGrpSpPr>
              <p:nvPr/>
            </p:nvGrpSpPr>
            <p:grpSpPr bwMode="auto">
              <a:xfrm>
                <a:off x="4141" y="758"/>
                <a:ext cx="927" cy="344"/>
                <a:chOff x="3676" y="1350"/>
                <a:chExt cx="927" cy="344"/>
              </a:xfrm>
            </p:grpSpPr>
            <p:sp>
              <p:nvSpPr>
                <p:cNvPr id="249925" name="Line 68"/>
                <p:cNvSpPr>
                  <a:spLocks noChangeShapeType="1"/>
                </p:cNvSpPr>
                <p:nvPr/>
              </p:nvSpPr>
              <p:spPr bwMode="auto">
                <a:xfrm>
                  <a:off x="3676" y="1694"/>
                  <a:ext cx="0" cy="0"/>
                </a:xfrm>
                <a:prstGeom prst="line">
                  <a:avLst/>
                </a:prstGeom>
                <a:noFill/>
                <a:ln w="9525">
                  <a:solidFill>
                    <a:srgbClr val="000000"/>
                  </a:solidFill>
                  <a:miter lim="800000"/>
                  <a:headEnd/>
                  <a:tailEnd/>
                </a:ln>
              </p:spPr>
              <p:txBody>
                <a:bodyPr wrap="none"/>
                <a:lstStyle/>
                <a:p>
                  <a:endParaRPr lang="en-US"/>
                </a:p>
              </p:txBody>
            </p:sp>
            <p:sp>
              <p:nvSpPr>
                <p:cNvPr id="249926" name="Text Box 69"/>
                <p:cNvSpPr txBox="1">
                  <a:spLocks noChangeArrowheads="1"/>
                </p:cNvSpPr>
                <p:nvPr/>
              </p:nvSpPr>
              <p:spPr bwMode="auto">
                <a:xfrm>
                  <a:off x="3871" y="1350"/>
                  <a:ext cx="732" cy="164"/>
                </a:xfrm>
                <a:prstGeom prst="rect">
                  <a:avLst/>
                </a:prstGeom>
                <a:noFill/>
                <a:ln w="9525">
                  <a:noFill/>
                  <a:miter lim="800000"/>
                  <a:headEnd/>
                  <a:tailEnd/>
                </a:ln>
              </p:spPr>
              <p:txBody>
                <a:bodyPr>
                  <a:spAutoFit/>
                </a:bodyPr>
                <a:lstStyle/>
                <a:p>
                  <a:pPr eaLnBrk="0" hangingPunct="0"/>
                  <a:r>
                    <a:rPr lang="en-US" sz="1200" b="1">
                      <a:latin typeface="Times New Roman" pitchFamily="18" charset="0"/>
                    </a:rPr>
                    <a:t>Setup violation</a:t>
                  </a:r>
                </a:p>
              </p:txBody>
            </p:sp>
            <p:sp>
              <p:nvSpPr>
                <p:cNvPr id="249927" name="Freeform 70"/>
                <p:cNvSpPr>
                  <a:spLocks/>
                </p:cNvSpPr>
                <p:nvPr/>
              </p:nvSpPr>
              <p:spPr bwMode="auto">
                <a:xfrm>
                  <a:off x="3817" y="1444"/>
                  <a:ext cx="100" cy="146"/>
                </a:xfrm>
                <a:custGeom>
                  <a:avLst/>
                  <a:gdLst>
                    <a:gd name="T0" fmla="*/ 0 w 378"/>
                    <a:gd name="T1" fmla="*/ 0 h 217"/>
                    <a:gd name="T2" fmla="*/ 0 w 378"/>
                    <a:gd name="T3" fmla="*/ 1 h 217"/>
                    <a:gd name="T4" fmla="*/ 0 w 378"/>
                    <a:gd name="T5" fmla="*/ 6 h 217"/>
                    <a:gd name="T6" fmla="*/ 0 60000 65536"/>
                    <a:gd name="T7" fmla="*/ 0 60000 65536"/>
                    <a:gd name="T8" fmla="*/ 0 60000 65536"/>
                    <a:gd name="T9" fmla="*/ 0 w 378"/>
                    <a:gd name="T10" fmla="*/ 0 h 217"/>
                    <a:gd name="T11" fmla="*/ 378 w 378"/>
                    <a:gd name="T12" fmla="*/ 217 h 217"/>
                  </a:gdLst>
                  <a:ahLst/>
                  <a:cxnLst>
                    <a:cxn ang="T6">
                      <a:pos x="T0" y="T1"/>
                    </a:cxn>
                    <a:cxn ang="T7">
                      <a:pos x="T2" y="T3"/>
                    </a:cxn>
                    <a:cxn ang="T8">
                      <a:pos x="T4" y="T5"/>
                    </a:cxn>
                  </a:cxnLst>
                  <a:rect l="T9" t="T10" r="T11" b="T12"/>
                  <a:pathLst>
                    <a:path w="378" h="217">
                      <a:moveTo>
                        <a:pt x="378" y="0"/>
                      </a:moveTo>
                      <a:cubicBezTo>
                        <a:pt x="250" y="3"/>
                        <a:pt x="122" y="6"/>
                        <a:pt x="61" y="42"/>
                      </a:cubicBezTo>
                      <a:cubicBezTo>
                        <a:pt x="0" y="78"/>
                        <a:pt x="7" y="147"/>
                        <a:pt x="14" y="217"/>
                      </a:cubicBezTo>
                    </a:path>
                  </a:pathLst>
                </a:custGeom>
                <a:noFill/>
                <a:ln w="9525">
                  <a:solidFill>
                    <a:schemeClr val="tx1"/>
                  </a:solidFill>
                  <a:round/>
                  <a:headEnd/>
                  <a:tailEnd/>
                </a:ln>
              </p:spPr>
              <p:txBody>
                <a:bodyPr/>
                <a:lstStyle/>
                <a:p>
                  <a:endParaRPr lang="en-US"/>
                </a:p>
              </p:txBody>
            </p:sp>
          </p:grpSp>
          <p:sp>
            <p:nvSpPr>
              <p:cNvPr id="249928" name="Rectangle 71"/>
              <p:cNvSpPr>
                <a:spLocks noChangeArrowheads="1"/>
              </p:cNvSpPr>
              <p:nvPr/>
            </p:nvSpPr>
            <p:spPr bwMode="auto">
              <a:xfrm>
                <a:off x="4246" y="1006"/>
                <a:ext cx="81" cy="518"/>
              </a:xfrm>
              <a:prstGeom prst="rect">
                <a:avLst/>
              </a:prstGeom>
              <a:solidFill>
                <a:srgbClr val="FF6699">
                  <a:alpha val="38039"/>
                </a:srgbClr>
              </a:solidFill>
              <a:ln w="9525">
                <a:noFill/>
                <a:miter lim="800000"/>
                <a:headEnd/>
                <a:tailEnd/>
              </a:ln>
            </p:spPr>
            <p:txBody>
              <a:bodyPr wrap="none" anchor="ctr"/>
              <a:lstStyle/>
              <a:p>
                <a:endParaRPr lang="en-US"/>
              </a:p>
            </p:txBody>
          </p:sp>
        </p:grpSp>
        <p:grpSp>
          <p:nvGrpSpPr>
            <p:cNvPr id="249929" name="Group 72"/>
            <p:cNvGrpSpPr>
              <a:grpSpLocks/>
            </p:cNvGrpSpPr>
            <p:nvPr/>
          </p:nvGrpSpPr>
          <p:grpSpPr bwMode="auto">
            <a:xfrm>
              <a:off x="7723187" y="2844801"/>
              <a:ext cx="2457450" cy="220663"/>
              <a:chOff x="3978" y="1316"/>
              <a:chExt cx="1548" cy="139"/>
            </a:xfrm>
          </p:grpSpPr>
          <p:grpSp>
            <p:nvGrpSpPr>
              <p:cNvPr id="249930" name="Group 73"/>
              <p:cNvGrpSpPr>
                <a:grpSpLocks/>
              </p:cNvGrpSpPr>
              <p:nvPr/>
            </p:nvGrpSpPr>
            <p:grpSpPr bwMode="auto">
              <a:xfrm>
                <a:off x="3978" y="1318"/>
                <a:ext cx="927" cy="137"/>
                <a:chOff x="1518" y="2188"/>
                <a:chExt cx="1647" cy="216"/>
              </a:xfrm>
            </p:grpSpPr>
            <p:sp>
              <p:nvSpPr>
                <p:cNvPr id="249931" name="Freeform 74"/>
                <p:cNvSpPr>
                  <a:spLocks/>
                </p:cNvSpPr>
                <p:nvPr/>
              </p:nvSpPr>
              <p:spPr bwMode="auto">
                <a:xfrm>
                  <a:off x="2067" y="2188"/>
                  <a:ext cx="549" cy="216"/>
                </a:xfrm>
                <a:custGeom>
                  <a:avLst/>
                  <a:gdLst>
                    <a:gd name="T0" fmla="*/ 0 w 432"/>
                    <a:gd name="T1" fmla="*/ 216 h 216"/>
                    <a:gd name="T2" fmla="*/ 0 w 432"/>
                    <a:gd name="T3" fmla="*/ 0 h 216"/>
                    <a:gd name="T4" fmla="*/ 1871 w 432"/>
                    <a:gd name="T5" fmla="*/ 0 h 216"/>
                    <a:gd name="T6" fmla="*/ 1871 w 432"/>
                    <a:gd name="T7" fmla="*/ 216 h 216"/>
                    <a:gd name="T8" fmla="*/ 3735 w 432"/>
                    <a:gd name="T9" fmla="*/ 216 h 216"/>
                    <a:gd name="T10" fmla="*/ 0 60000 65536"/>
                    <a:gd name="T11" fmla="*/ 0 60000 65536"/>
                    <a:gd name="T12" fmla="*/ 0 60000 65536"/>
                    <a:gd name="T13" fmla="*/ 0 60000 65536"/>
                    <a:gd name="T14" fmla="*/ 0 60000 65536"/>
                    <a:gd name="T15" fmla="*/ 0 w 432"/>
                    <a:gd name="T16" fmla="*/ 0 h 216"/>
                    <a:gd name="T17" fmla="*/ 432 w 432"/>
                    <a:gd name="T18" fmla="*/ 216 h 216"/>
                  </a:gdLst>
                  <a:ahLst/>
                  <a:cxnLst>
                    <a:cxn ang="T10">
                      <a:pos x="T0" y="T1"/>
                    </a:cxn>
                    <a:cxn ang="T11">
                      <a:pos x="T2" y="T3"/>
                    </a:cxn>
                    <a:cxn ang="T12">
                      <a:pos x="T4" y="T5"/>
                    </a:cxn>
                    <a:cxn ang="T13">
                      <a:pos x="T6" y="T7"/>
                    </a:cxn>
                    <a:cxn ang="T14">
                      <a:pos x="T8" y="T9"/>
                    </a:cxn>
                  </a:cxnLst>
                  <a:rect l="T15" t="T16" r="T17" b="T18"/>
                  <a:pathLst>
                    <a:path w="432" h="216">
                      <a:moveTo>
                        <a:pt x="0" y="216"/>
                      </a:moveTo>
                      <a:lnTo>
                        <a:pt x="0" y="0"/>
                      </a:lnTo>
                      <a:lnTo>
                        <a:pt x="216" y="0"/>
                      </a:lnTo>
                      <a:lnTo>
                        <a:pt x="216" y="216"/>
                      </a:lnTo>
                      <a:lnTo>
                        <a:pt x="432" y="216"/>
                      </a:lnTo>
                    </a:path>
                  </a:pathLst>
                </a:custGeom>
                <a:noFill/>
                <a:ln w="28575">
                  <a:solidFill>
                    <a:schemeClr val="accent1"/>
                  </a:solidFill>
                  <a:miter lim="800000"/>
                  <a:headEnd/>
                  <a:tailEnd/>
                </a:ln>
              </p:spPr>
              <p:txBody>
                <a:bodyPr wrap="none"/>
                <a:lstStyle/>
                <a:p>
                  <a:endParaRPr lang="en-US"/>
                </a:p>
              </p:txBody>
            </p:sp>
            <p:sp>
              <p:nvSpPr>
                <p:cNvPr id="249932" name="Freeform 75"/>
                <p:cNvSpPr>
                  <a:spLocks/>
                </p:cNvSpPr>
                <p:nvPr/>
              </p:nvSpPr>
              <p:spPr bwMode="auto">
                <a:xfrm>
                  <a:off x="2616" y="2188"/>
                  <a:ext cx="549" cy="216"/>
                </a:xfrm>
                <a:custGeom>
                  <a:avLst/>
                  <a:gdLst>
                    <a:gd name="T0" fmla="*/ 0 w 432"/>
                    <a:gd name="T1" fmla="*/ 216 h 216"/>
                    <a:gd name="T2" fmla="*/ 0 w 432"/>
                    <a:gd name="T3" fmla="*/ 0 h 216"/>
                    <a:gd name="T4" fmla="*/ 1871 w 432"/>
                    <a:gd name="T5" fmla="*/ 0 h 216"/>
                    <a:gd name="T6" fmla="*/ 1871 w 432"/>
                    <a:gd name="T7" fmla="*/ 216 h 216"/>
                    <a:gd name="T8" fmla="*/ 3735 w 432"/>
                    <a:gd name="T9" fmla="*/ 216 h 216"/>
                    <a:gd name="T10" fmla="*/ 0 60000 65536"/>
                    <a:gd name="T11" fmla="*/ 0 60000 65536"/>
                    <a:gd name="T12" fmla="*/ 0 60000 65536"/>
                    <a:gd name="T13" fmla="*/ 0 60000 65536"/>
                    <a:gd name="T14" fmla="*/ 0 60000 65536"/>
                    <a:gd name="T15" fmla="*/ 0 w 432"/>
                    <a:gd name="T16" fmla="*/ 0 h 216"/>
                    <a:gd name="T17" fmla="*/ 432 w 432"/>
                    <a:gd name="T18" fmla="*/ 216 h 216"/>
                  </a:gdLst>
                  <a:ahLst/>
                  <a:cxnLst>
                    <a:cxn ang="T10">
                      <a:pos x="T0" y="T1"/>
                    </a:cxn>
                    <a:cxn ang="T11">
                      <a:pos x="T2" y="T3"/>
                    </a:cxn>
                    <a:cxn ang="T12">
                      <a:pos x="T4" y="T5"/>
                    </a:cxn>
                    <a:cxn ang="T13">
                      <a:pos x="T6" y="T7"/>
                    </a:cxn>
                    <a:cxn ang="T14">
                      <a:pos x="T8" y="T9"/>
                    </a:cxn>
                  </a:cxnLst>
                  <a:rect l="T15" t="T16" r="T17" b="T18"/>
                  <a:pathLst>
                    <a:path w="432" h="216">
                      <a:moveTo>
                        <a:pt x="0" y="216"/>
                      </a:moveTo>
                      <a:lnTo>
                        <a:pt x="0" y="0"/>
                      </a:lnTo>
                      <a:lnTo>
                        <a:pt x="216" y="0"/>
                      </a:lnTo>
                      <a:lnTo>
                        <a:pt x="216" y="216"/>
                      </a:lnTo>
                      <a:lnTo>
                        <a:pt x="432" y="216"/>
                      </a:lnTo>
                    </a:path>
                  </a:pathLst>
                </a:custGeom>
                <a:noFill/>
                <a:ln w="28575">
                  <a:solidFill>
                    <a:schemeClr val="accent1"/>
                  </a:solidFill>
                  <a:miter lim="800000"/>
                  <a:headEnd/>
                  <a:tailEnd/>
                </a:ln>
              </p:spPr>
              <p:txBody>
                <a:bodyPr wrap="none"/>
                <a:lstStyle/>
                <a:p>
                  <a:endParaRPr lang="en-US"/>
                </a:p>
              </p:txBody>
            </p:sp>
            <p:sp>
              <p:nvSpPr>
                <p:cNvPr id="249933" name="Freeform 76"/>
                <p:cNvSpPr>
                  <a:spLocks/>
                </p:cNvSpPr>
                <p:nvPr/>
              </p:nvSpPr>
              <p:spPr bwMode="auto">
                <a:xfrm>
                  <a:off x="1518" y="2188"/>
                  <a:ext cx="549" cy="216"/>
                </a:xfrm>
                <a:custGeom>
                  <a:avLst/>
                  <a:gdLst>
                    <a:gd name="T0" fmla="*/ 0 w 432"/>
                    <a:gd name="T1" fmla="*/ 216 h 216"/>
                    <a:gd name="T2" fmla="*/ 0 w 432"/>
                    <a:gd name="T3" fmla="*/ 0 h 216"/>
                    <a:gd name="T4" fmla="*/ 1871 w 432"/>
                    <a:gd name="T5" fmla="*/ 0 h 216"/>
                    <a:gd name="T6" fmla="*/ 1871 w 432"/>
                    <a:gd name="T7" fmla="*/ 216 h 216"/>
                    <a:gd name="T8" fmla="*/ 3735 w 432"/>
                    <a:gd name="T9" fmla="*/ 216 h 216"/>
                    <a:gd name="T10" fmla="*/ 0 60000 65536"/>
                    <a:gd name="T11" fmla="*/ 0 60000 65536"/>
                    <a:gd name="T12" fmla="*/ 0 60000 65536"/>
                    <a:gd name="T13" fmla="*/ 0 60000 65536"/>
                    <a:gd name="T14" fmla="*/ 0 60000 65536"/>
                    <a:gd name="T15" fmla="*/ 0 w 432"/>
                    <a:gd name="T16" fmla="*/ 0 h 216"/>
                    <a:gd name="T17" fmla="*/ 432 w 432"/>
                    <a:gd name="T18" fmla="*/ 216 h 216"/>
                  </a:gdLst>
                  <a:ahLst/>
                  <a:cxnLst>
                    <a:cxn ang="T10">
                      <a:pos x="T0" y="T1"/>
                    </a:cxn>
                    <a:cxn ang="T11">
                      <a:pos x="T2" y="T3"/>
                    </a:cxn>
                    <a:cxn ang="T12">
                      <a:pos x="T4" y="T5"/>
                    </a:cxn>
                    <a:cxn ang="T13">
                      <a:pos x="T6" y="T7"/>
                    </a:cxn>
                    <a:cxn ang="T14">
                      <a:pos x="T8" y="T9"/>
                    </a:cxn>
                  </a:cxnLst>
                  <a:rect l="T15" t="T16" r="T17" b="T18"/>
                  <a:pathLst>
                    <a:path w="432" h="216">
                      <a:moveTo>
                        <a:pt x="0" y="216"/>
                      </a:moveTo>
                      <a:lnTo>
                        <a:pt x="0" y="0"/>
                      </a:lnTo>
                      <a:lnTo>
                        <a:pt x="216" y="0"/>
                      </a:lnTo>
                      <a:lnTo>
                        <a:pt x="216" y="216"/>
                      </a:lnTo>
                      <a:lnTo>
                        <a:pt x="432" y="216"/>
                      </a:lnTo>
                    </a:path>
                  </a:pathLst>
                </a:custGeom>
                <a:noFill/>
                <a:ln w="28575">
                  <a:solidFill>
                    <a:schemeClr val="accent1"/>
                  </a:solidFill>
                  <a:miter lim="800000"/>
                  <a:headEnd/>
                  <a:tailEnd/>
                </a:ln>
              </p:spPr>
              <p:txBody>
                <a:bodyPr wrap="none"/>
                <a:lstStyle/>
                <a:p>
                  <a:endParaRPr lang="en-US"/>
                </a:p>
              </p:txBody>
            </p:sp>
          </p:grpSp>
          <p:grpSp>
            <p:nvGrpSpPr>
              <p:cNvPr id="249934" name="Group 77"/>
              <p:cNvGrpSpPr>
                <a:grpSpLocks/>
              </p:cNvGrpSpPr>
              <p:nvPr/>
            </p:nvGrpSpPr>
            <p:grpSpPr bwMode="auto">
              <a:xfrm>
                <a:off x="4599" y="1316"/>
                <a:ext cx="927" cy="137"/>
                <a:chOff x="1518" y="2188"/>
                <a:chExt cx="1647" cy="216"/>
              </a:xfrm>
            </p:grpSpPr>
            <p:sp>
              <p:nvSpPr>
                <p:cNvPr id="249935" name="Freeform 78"/>
                <p:cNvSpPr>
                  <a:spLocks/>
                </p:cNvSpPr>
                <p:nvPr/>
              </p:nvSpPr>
              <p:spPr bwMode="auto">
                <a:xfrm>
                  <a:off x="2067" y="2188"/>
                  <a:ext cx="549" cy="216"/>
                </a:xfrm>
                <a:custGeom>
                  <a:avLst/>
                  <a:gdLst>
                    <a:gd name="T0" fmla="*/ 0 w 432"/>
                    <a:gd name="T1" fmla="*/ 216 h 216"/>
                    <a:gd name="T2" fmla="*/ 0 w 432"/>
                    <a:gd name="T3" fmla="*/ 0 h 216"/>
                    <a:gd name="T4" fmla="*/ 1871 w 432"/>
                    <a:gd name="T5" fmla="*/ 0 h 216"/>
                    <a:gd name="T6" fmla="*/ 1871 w 432"/>
                    <a:gd name="T7" fmla="*/ 216 h 216"/>
                    <a:gd name="T8" fmla="*/ 3735 w 432"/>
                    <a:gd name="T9" fmla="*/ 216 h 216"/>
                    <a:gd name="T10" fmla="*/ 0 60000 65536"/>
                    <a:gd name="T11" fmla="*/ 0 60000 65536"/>
                    <a:gd name="T12" fmla="*/ 0 60000 65536"/>
                    <a:gd name="T13" fmla="*/ 0 60000 65536"/>
                    <a:gd name="T14" fmla="*/ 0 60000 65536"/>
                    <a:gd name="T15" fmla="*/ 0 w 432"/>
                    <a:gd name="T16" fmla="*/ 0 h 216"/>
                    <a:gd name="T17" fmla="*/ 432 w 432"/>
                    <a:gd name="T18" fmla="*/ 216 h 216"/>
                  </a:gdLst>
                  <a:ahLst/>
                  <a:cxnLst>
                    <a:cxn ang="T10">
                      <a:pos x="T0" y="T1"/>
                    </a:cxn>
                    <a:cxn ang="T11">
                      <a:pos x="T2" y="T3"/>
                    </a:cxn>
                    <a:cxn ang="T12">
                      <a:pos x="T4" y="T5"/>
                    </a:cxn>
                    <a:cxn ang="T13">
                      <a:pos x="T6" y="T7"/>
                    </a:cxn>
                    <a:cxn ang="T14">
                      <a:pos x="T8" y="T9"/>
                    </a:cxn>
                  </a:cxnLst>
                  <a:rect l="T15" t="T16" r="T17" b="T18"/>
                  <a:pathLst>
                    <a:path w="432" h="216">
                      <a:moveTo>
                        <a:pt x="0" y="216"/>
                      </a:moveTo>
                      <a:lnTo>
                        <a:pt x="0" y="0"/>
                      </a:lnTo>
                      <a:lnTo>
                        <a:pt x="216" y="0"/>
                      </a:lnTo>
                      <a:lnTo>
                        <a:pt x="216" y="216"/>
                      </a:lnTo>
                      <a:lnTo>
                        <a:pt x="432" y="216"/>
                      </a:lnTo>
                    </a:path>
                  </a:pathLst>
                </a:custGeom>
                <a:noFill/>
                <a:ln w="28575">
                  <a:solidFill>
                    <a:schemeClr val="accent1"/>
                  </a:solidFill>
                  <a:miter lim="800000"/>
                  <a:headEnd/>
                  <a:tailEnd/>
                </a:ln>
              </p:spPr>
              <p:txBody>
                <a:bodyPr wrap="none"/>
                <a:lstStyle/>
                <a:p>
                  <a:endParaRPr lang="en-US"/>
                </a:p>
              </p:txBody>
            </p:sp>
            <p:sp>
              <p:nvSpPr>
                <p:cNvPr id="249936" name="Freeform 79"/>
                <p:cNvSpPr>
                  <a:spLocks/>
                </p:cNvSpPr>
                <p:nvPr/>
              </p:nvSpPr>
              <p:spPr bwMode="auto">
                <a:xfrm>
                  <a:off x="2616" y="2188"/>
                  <a:ext cx="549" cy="216"/>
                </a:xfrm>
                <a:custGeom>
                  <a:avLst/>
                  <a:gdLst>
                    <a:gd name="T0" fmla="*/ 0 w 432"/>
                    <a:gd name="T1" fmla="*/ 216 h 216"/>
                    <a:gd name="T2" fmla="*/ 0 w 432"/>
                    <a:gd name="T3" fmla="*/ 0 h 216"/>
                    <a:gd name="T4" fmla="*/ 1871 w 432"/>
                    <a:gd name="T5" fmla="*/ 0 h 216"/>
                    <a:gd name="T6" fmla="*/ 1871 w 432"/>
                    <a:gd name="T7" fmla="*/ 216 h 216"/>
                    <a:gd name="T8" fmla="*/ 3735 w 432"/>
                    <a:gd name="T9" fmla="*/ 216 h 216"/>
                    <a:gd name="T10" fmla="*/ 0 60000 65536"/>
                    <a:gd name="T11" fmla="*/ 0 60000 65536"/>
                    <a:gd name="T12" fmla="*/ 0 60000 65536"/>
                    <a:gd name="T13" fmla="*/ 0 60000 65536"/>
                    <a:gd name="T14" fmla="*/ 0 60000 65536"/>
                    <a:gd name="T15" fmla="*/ 0 w 432"/>
                    <a:gd name="T16" fmla="*/ 0 h 216"/>
                    <a:gd name="T17" fmla="*/ 432 w 432"/>
                    <a:gd name="T18" fmla="*/ 216 h 216"/>
                  </a:gdLst>
                  <a:ahLst/>
                  <a:cxnLst>
                    <a:cxn ang="T10">
                      <a:pos x="T0" y="T1"/>
                    </a:cxn>
                    <a:cxn ang="T11">
                      <a:pos x="T2" y="T3"/>
                    </a:cxn>
                    <a:cxn ang="T12">
                      <a:pos x="T4" y="T5"/>
                    </a:cxn>
                    <a:cxn ang="T13">
                      <a:pos x="T6" y="T7"/>
                    </a:cxn>
                    <a:cxn ang="T14">
                      <a:pos x="T8" y="T9"/>
                    </a:cxn>
                  </a:cxnLst>
                  <a:rect l="T15" t="T16" r="T17" b="T18"/>
                  <a:pathLst>
                    <a:path w="432" h="216">
                      <a:moveTo>
                        <a:pt x="0" y="216"/>
                      </a:moveTo>
                      <a:lnTo>
                        <a:pt x="0" y="0"/>
                      </a:lnTo>
                      <a:lnTo>
                        <a:pt x="216" y="0"/>
                      </a:lnTo>
                      <a:lnTo>
                        <a:pt x="216" y="216"/>
                      </a:lnTo>
                      <a:lnTo>
                        <a:pt x="432" y="216"/>
                      </a:lnTo>
                    </a:path>
                  </a:pathLst>
                </a:custGeom>
                <a:noFill/>
                <a:ln w="28575">
                  <a:solidFill>
                    <a:schemeClr val="accent1"/>
                  </a:solidFill>
                  <a:miter lim="800000"/>
                  <a:headEnd/>
                  <a:tailEnd/>
                </a:ln>
              </p:spPr>
              <p:txBody>
                <a:bodyPr wrap="none"/>
                <a:lstStyle/>
                <a:p>
                  <a:endParaRPr lang="en-US"/>
                </a:p>
              </p:txBody>
            </p:sp>
            <p:sp>
              <p:nvSpPr>
                <p:cNvPr id="249937" name="Freeform 80"/>
                <p:cNvSpPr>
                  <a:spLocks/>
                </p:cNvSpPr>
                <p:nvPr/>
              </p:nvSpPr>
              <p:spPr bwMode="auto">
                <a:xfrm>
                  <a:off x="1518" y="2188"/>
                  <a:ext cx="549" cy="216"/>
                </a:xfrm>
                <a:custGeom>
                  <a:avLst/>
                  <a:gdLst>
                    <a:gd name="T0" fmla="*/ 0 w 432"/>
                    <a:gd name="T1" fmla="*/ 216 h 216"/>
                    <a:gd name="T2" fmla="*/ 0 w 432"/>
                    <a:gd name="T3" fmla="*/ 0 h 216"/>
                    <a:gd name="T4" fmla="*/ 1871 w 432"/>
                    <a:gd name="T5" fmla="*/ 0 h 216"/>
                    <a:gd name="T6" fmla="*/ 1871 w 432"/>
                    <a:gd name="T7" fmla="*/ 216 h 216"/>
                    <a:gd name="T8" fmla="*/ 3735 w 432"/>
                    <a:gd name="T9" fmla="*/ 216 h 216"/>
                    <a:gd name="T10" fmla="*/ 0 60000 65536"/>
                    <a:gd name="T11" fmla="*/ 0 60000 65536"/>
                    <a:gd name="T12" fmla="*/ 0 60000 65536"/>
                    <a:gd name="T13" fmla="*/ 0 60000 65536"/>
                    <a:gd name="T14" fmla="*/ 0 60000 65536"/>
                    <a:gd name="T15" fmla="*/ 0 w 432"/>
                    <a:gd name="T16" fmla="*/ 0 h 216"/>
                    <a:gd name="T17" fmla="*/ 432 w 432"/>
                    <a:gd name="T18" fmla="*/ 216 h 216"/>
                  </a:gdLst>
                  <a:ahLst/>
                  <a:cxnLst>
                    <a:cxn ang="T10">
                      <a:pos x="T0" y="T1"/>
                    </a:cxn>
                    <a:cxn ang="T11">
                      <a:pos x="T2" y="T3"/>
                    </a:cxn>
                    <a:cxn ang="T12">
                      <a:pos x="T4" y="T5"/>
                    </a:cxn>
                    <a:cxn ang="T13">
                      <a:pos x="T6" y="T7"/>
                    </a:cxn>
                    <a:cxn ang="T14">
                      <a:pos x="T8" y="T9"/>
                    </a:cxn>
                  </a:cxnLst>
                  <a:rect l="T15" t="T16" r="T17" b="T18"/>
                  <a:pathLst>
                    <a:path w="432" h="216">
                      <a:moveTo>
                        <a:pt x="0" y="216"/>
                      </a:moveTo>
                      <a:lnTo>
                        <a:pt x="0" y="0"/>
                      </a:lnTo>
                      <a:lnTo>
                        <a:pt x="216" y="0"/>
                      </a:lnTo>
                      <a:lnTo>
                        <a:pt x="216" y="216"/>
                      </a:lnTo>
                      <a:lnTo>
                        <a:pt x="432" y="216"/>
                      </a:lnTo>
                    </a:path>
                  </a:pathLst>
                </a:custGeom>
                <a:noFill/>
                <a:ln w="28575">
                  <a:solidFill>
                    <a:schemeClr val="accent1"/>
                  </a:solidFill>
                  <a:miter lim="800000"/>
                  <a:headEnd/>
                  <a:tailEnd/>
                </a:ln>
              </p:spPr>
              <p:txBody>
                <a:bodyPr wrap="none"/>
                <a:lstStyle/>
                <a:p>
                  <a:endParaRPr lang="en-US"/>
                </a:p>
              </p:txBody>
            </p:sp>
          </p:grpSp>
        </p:grpSp>
        <p:grpSp>
          <p:nvGrpSpPr>
            <p:cNvPr id="249938" name="Group 81"/>
            <p:cNvGrpSpPr>
              <a:grpSpLocks/>
            </p:cNvGrpSpPr>
            <p:nvPr/>
          </p:nvGrpSpPr>
          <p:grpSpPr bwMode="auto">
            <a:xfrm>
              <a:off x="7693026" y="2449513"/>
              <a:ext cx="2238375" cy="220662"/>
              <a:chOff x="3989" y="1067"/>
              <a:chExt cx="1410" cy="139"/>
            </a:xfrm>
          </p:grpSpPr>
          <p:sp>
            <p:nvSpPr>
              <p:cNvPr id="249939" name="Freeform 82"/>
              <p:cNvSpPr>
                <a:spLocks/>
              </p:cNvSpPr>
              <p:nvPr/>
            </p:nvSpPr>
            <p:spPr bwMode="auto">
              <a:xfrm>
                <a:off x="4119" y="1067"/>
                <a:ext cx="1280" cy="137"/>
              </a:xfrm>
              <a:custGeom>
                <a:avLst/>
                <a:gdLst>
                  <a:gd name="T0" fmla="*/ 0 w 1080"/>
                  <a:gd name="T1" fmla="*/ 4 h 216"/>
                  <a:gd name="T2" fmla="*/ 668 w 1080"/>
                  <a:gd name="T3" fmla="*/ 4 h 216"/>
                  <a:gd name="T4" fmla="*/ 668 w 1080"/>
                  <a:gd name="T5" fmla="*/ 0 h 216"/>
                  <a:gd name="T6" fmla="*/ 4984 w 1080"/>
                  <a:gd name="T7" fmla="*/ 0 h 216"/>
                  <a:gd name="T8" fmla="*/ 0 60000 65536"/>
                  <a:gd name="T9" fmla="*/ 0 60000 65536"/>
                  <a:gd name="T10" fmla="*/ 0 60000 65536"/>
                  <a:gd name="T11" fmla="*/ 0 60000 65536"/>
                  <a:gd name="T12" fmla="*/ 0 w 1080"/>
                  <a:gd name="T13" fmla="*/ 0 h 216"/>
                  <a:gd name="T14" fmla="*/ 1080 w 1080"/>
                  <a:gd name="T15" fmla="*/ 216 h 216"/>
                </a:gdLst>
                <a:ahLst/>
                <a:cxnLst>
                  <a:cxn ang="T8">
                    <a:pos x="T0" y="T1"/>
                  </a:cxn>
                  <a:cxn ang="T9">
                    <a:pos x="T2" y="T3"/>
                  </a:cxn>
                  <a:cxn ang="T10">
                    <a:pos x="T4" y="T5"/>
                  </a:cxn>
                  <a:cxn ang="T11">
                    <a:pos x="T6" y="T7"/>
                  </a:cxn>
                </a:cxnLst>
                <a:rect l="T12" t="T13" r="T14" b="T15"/>
                <a:pathLst>
                  <a:path w="1080" h="216">
                    <a:moveTo>
                      <a:pt x="0" y="216"/>
                    </a:moveTo>
                    <a:lnTo>
                      <a:pt x="144" y="216"/>
                    </a:lnTo>
                    <a:lnTo>
                      <a:pt x="144" y="0"/>
                    </a:lnTo>
                    <a:lnTo>
                      <a:pt x="1080" y="0"/>
                    </a:lnTo>
                  </a:path>
                </a:pathLst>
              </a:custGeom>
              <a:noFill/>
              <a:ln w="28575">
                <a:solidFill>
                  <a:srgbClr val="3399FF"/>
                </a:solidFill>
                <a:miter lim="800000"/>
                <a:headEnd/>
                <a:tailEnd/>
              </a:ln>
            </p:spPr>
            <p:txBody>
              <a:bodyPr wrap="none"/>
              <a:lstStyle/>
              <a:p>
                <a:endParaRPr lang="en-US"/>
              </a:p>
            </p:txBody>
          </p:sp>
          <p:sp>
            <p:nvSpPr>
              <p:cNvPr id="249940" name="Line 83"/>
              <p:cNvSpPr>
                <a:spLocks noChangeShapeType="1"/>
              </p:cNvSpPr>
              <p:nvPr/>
            </p:nvSpPr>
            <p:spPr bwMode="auto">
              <a:xfrm flipH="1">
                <a:off x="3989" y="1205"/>
                <a:ext cx="223" cy="1"/>
              </a:xfrm>
              <a:prstGeom prst="line">
                <a:avLst/>
              </a:prstGeom>
              <a:noFill/>
              <a:ln w="28575">
                <a:solidFill>
                  <a:srgbClr val="3399FF"/>
                </a:solidFill>
                <a:miter lim="800000"/>
                <a:headEnd/>
                <a:tailEnd/>
              </a:ln>
            </p:spPr>
            <p:txBody>
              <a:bodyPr wrap="none"/>
              <a:lstStyle/>
              <a:p>
                <a:endParaRPr lang="en-US"/>
              </a:p>
            </p:txBody>
          </p:sp>
        </p:grpSp>
        <p:sp>
          <p:nvSpPr>
            <p:cNvPr id="249941" name="Text Box 84"/>
            <p:cNvSpPr txBox="1">
              <a:spLocks noChangeArrowheads="1"/>
            </p:cNvSpPr>
            <p:nvPr/>
          </p:nvSpPr>
          <p:spPr bwMode="auto">
            <a:xfrm>
              <a:off x="7258050" y="2514600"/>
              <a:ext cx="392112" cy="304800"/>
            </a:xfrm>
            <a:prstGeom prst="rect">
              <a:avLst/>
            </a:prstGeom>
            <a:noFill/>
            <a:ln w="9525" algn="ctr">
              <a:noFill/>
              <a:miter lim="800000"/>
              <a:headEnd/>
              <a:tailEnd/>
            </a:ln>
          </p:spPr>
          <p:txBody>
            <a:bodyPr wrap="none">
              <a:spAutoFit/>
            </a:bodyPr>
            <a:lstStyle/>
            <a:p>
              <a:pPr eaLnBrk="0" hangingPunct="0"/>
              <a:r>
                <a:rPr lang="en-US" sz="1400" b="1">
                  <a:latin typeface="Arial" charset="0"/>
                </a:rPr>
                <a:t>Tx</a:t>
              </a:r>
            </a:p>
          </p:txBody>
        </p:sp>
        <p:sp>
          <p:nvSpPr>
            <p:cNvPr id="249942" name="Text Box 85"/>
            <p:cNvSpPr txBox="1">
              <a:spLocks noChangeArrowheads="1"/>
            </p:cNvSpPr>
            <p:nvPr/>
          </p:nvSpPr>
          <p:spPr bwMode="auto">
            <a:xfrm>
              <a:off x="6992938" y="2884488"/>
              <a:ext cx="657225" cy="304800"/>
            </a:xfrm>
            <a:prstGeom prst="rect">
              <a:avLst/>
            </a:prstGeom>
            <a:noFill/>
            <a:ln w="9525" algn="ctr">
              <a:noFill/>
              <a:miter lim="800000"/>
              <a:headEnd/>
              <a:tailEnd/>
            </a:ln>
          </p:spPr>
          <p:txBody>
            <a:bodyPr wrap="none">
              <a:spAutoFit/>
            </a:bodyPr>
            <a:lstStyle/>
            <a:p>
              <a:pPr eaLnBrk="0" hangingPunct="0"/>
              <a:r>
                <a:rPr lang="en-US" sz="1400" b="1">
                  <a:latin typeface="Arial" charset="0"/>
                </a:rPr>
                <a:t>clk_B</a:t>
              </a:r>
            </a:p>
          </p:txBody>
        </p:sp>
        <p:sp>
          <p:nvSpPr>
            <p:cNvPr id="202838" name="Text Box 86"/>
            <p:cNvSpPr txBox="1">
              <a:spLocks noChangeArrowheads="1"/>
            </p:cNvSpPr>
            <p:nvPr/>
          </p:nvSpPr>
          <p:spPr bwMode="auto">
            <a:xfrm>
              <a:off x="7239000" y="3306763"/>
              <a:ext cx="411162" cy="304800"/>
            </a:xfrm>
            <a:prstGeom prst="rect">
              <a:avLst/>
            </a:prstGeom>
            <a:noFill/>
            <a:ln w="9525" algn="ctr">
              <a:noFill/>
              <a:miter lim="800000"/>
              <a:headEnd/>
              <a:tailEnd/>
            </a:ln>
          </p:spPr>
          <p:txBody>
            <a:bodyPr wrap="none">
              <a:spAutoFit/>
            </a:bodyPr>
            <a:lstStyle/>
            <a:p>
              <a:pPr eaLnBrk="0" hangingPunct="0"/>
              <a:r>
                <a:rPr lang="en-US" sz="1400" b="1">
                  <a:latin typeface="Arial" charset="0"/>
                </a:rPr>
                <a:t>Rx</a:t>
              </a:r>
            </a:p>
          </p:txBody>
        </p:sp>
        <p:sp>
          <p:nvSpPr>
            <p:cNvPr id="202840" name="Text Box 88"/>
            <p:cNvSpPr txBox="1">
              <a:spLocks noChangeArrowheads="1"/>
            </p:cNvSpPr>
            <p:nvPr/>
          </p:nvSpPr>
          <p:spPr bwMode="auto">
            <a:xfrm>
              <a:off x="7251700" y="3478213"/>
              <a:ext cx="411162" cy="304800"/>
            </a:xfrm>
            <a:prstGeom prst="rect">
              <a:avLst/>
            </a:prstGeom>
            <a:noFill/>
            <a:ln w="9525" algn="ctr">
              <a:noFill/>
              <a:miter lim="800000"/>
              <a:headEnd/>
              <a:tailEnd/>
            </a:ln>
          </p:spPr>
          <p:txBody>
            <a:bodyPr wrap="none">
              <a:spAutoFit/>
            </a:bodyPr>
            <a:lstStyle/>
            <a:p>
              <a:pPr eaLnBrk="0" hangingPunct="0"/>
              <a:r>
                <a:rPr lang="en-US" sz="1400" b="1">
                  <a:latin typeface="Arial" charset="0"/>
                </a:rPr>
                <a:t>Rx</a:t>
              </a:r>
            </a:p>
          </p:txBody>
        </p:sp>
        <p:pic>
          <p:nvPicPr>
            <p:cNvPr id="202841" name="Picture 89" descr="MCj04348060000[1]"/>
            <p:cNvPicPr>
              <a:picLocks noChangeAspect="1" noChangeArrowheads="1"/>
            </p:cNvPicPr>
            <p:nvPr/>
          </p:nvPicPr>
          <p:blipFill>
            <a:blip r:embed="rId3"/>
            <a:srcRect/>
            <a:stretch>
              <a:fillRect/>
            </a:stretch>
          </p:blipFill>
          <p:spPr bwMode="auto">
            <a:xfrm>
              <a:off x="6869112" y="3414714"/>
              <a:ext cx="420688" cy="420687"/>
            </a:xfrm>
            <a:prstGeom prst="rect">
              <a:avLst/>
            </a:prstGeom>
            <a:noFill/>
            <a:ln w="9525">
              <a:noFill/>
              <a:miter lim="800000"/>
              <a:headEnd/>
              <a:tailEnd/>
            </a:ln>
          </p:spPr>
        </p:pic>
      </p:grpSp>
      <p:sp>
        <p:nvSpPr>
          <p:cNvPr id="249950" name="Text Box 94"/>
          <p:cNvSpPr txBox="1">
            <a:spLocks noChangeArrowheads="1"/>
          </p:cNvSpPr>
          <p:nvPr/>
        </p:nvSpPr>
        <p:spPr bwMode="auto">
          <a:xfrm>
            <a:off x="683194" y="1571460"/>
            <a:ext cx="10822437" cy="830997"/>
          </a:xfrm>
          <a:prstGeom prst="rect">
            <a:avLst/>
          </a:prstGeom>
          <a:solidFill>
            <a:schemeClr val="bg1"/>
          </a:solidFill>
          <a:ln w="3175">
            <a:solidFill>
              <a:schemeClr val="tx1"/>
            </a:solidFill>
            <a:miter lim="800000"/>
            <a:headEnd/>
            <a:tailEnd/>
          </a:ln>
          <a:effectLst>
            <a:prstShdw prst="shdw17" dist="17961" dir="2700000">
              <a:schemeClr val="accent1">
                <a:gamma/>
                <a:shade val="60000"/>
                <a:invGamma/>
              </a:schemeClr>
            </a:prstShdw>
          </a:effectLst>
        </p:spPr>
        <p:txBody>
          <a:bodyPr wrap="square">
            <a:spAutoFit/>
          </a:bodyPr>
          <a:lstStyle/>
          <a:p>
            <a:pPr algn="ctr"/>
            <a:r>
              <a:rPr lang="en-US" sz="2400" dirty="0"/>
              <a:t>Simulation with </a:t>
            </a:r>
            <a:r>
              <a:rPr lang="en-US" sz="2400" dirty="0" smtClean="0"/>
              <a:t>“Behavioral </a:t>
            </a:r>
            <a:r>
              <a:rPr lang="en-US" sz="2400" dirty="0"/>
              <a:t>Metastability </a:t>
            </a:r>
            <a:r>
              <a:rPr lang="en-US" sz="2400" dirty="0" smtClean="0"/>
              <a:t>Models” </a:t>
            </a:r>
            <a:r>
              <a:rPr lang="en-US" sz="2400" dirty="0"/>
              <a:t>is the ONLY way to verify whether the design is resilient w.r.t. non-deterministic delays in synchronizers</a:t>
            </a:r>
          </a:p>
        </p:txBody>
      </p:sp>
      <p:sp>
        <p:nvSpPr>
          <p:cNvPr id="4" name="TextBox 3"/>
          <p:cNvSpPr txBox="1"/>
          <p:nvPr/>
        </p:nvSpPr>
        <p:spPr>
          <a:xfrm>
            <a:off x="1533524" y="2758770"/>
            <a:ext cx="2967479" cy="707886"/>
          </a:xfrm>
          <a:prstGeom prst="rect">
            <a:avLst/>
          </a:prstGeom>
          <a:noFill/>
        </p:spPr>
        <p:txBody>
          <a:bodyPr wrap="none" rtlCol="0">
            <a:spAutoFit/>
          </a:bodyPr>
          <a:lstStyle/>
          <a:p>
            <a:pPr algn="ctr"/>
            <a:r>
              <a:rPr lang="en-US" sz="2000" b="1" dirty="0" smtClean="0"/>
              <a:t>Questa “CDC-FX” </a:t>
            </a:r>
            <a:br>
              <a:rPr lang="en-US" sz="2000" b="1" dirty="0" smtClean="0"/>
            </a:br>
            <a:r>
              <a:rPr lang="en-US" sz="2000" b="1" dirty="0" smtClean="0"/>
              <a:t>generates the models</a:t>
            </a:r>
            <a:endParaRPr lang="en-US" sz="2000" b="1" dirty="0"/>
          </a:p>
        </p:txBody>
      </p:sp>
      <p:sp>
        <p:nvSpPr>
          <p:cNvPr id="98" name="Right Arrow 97"/>
          <p:cNvSpPr/>
          <p:nvPr/>
        </p:nvSpPr>
        <p:spPr>
          <a:xfrm>
            <a:off x="5200460" y="4283665"/>
            <a:ext cx="663085" cy="957467"/>
          </a:xfrm>
          <a:prstGeom prst="rightArrow">
            <a:avLst>
              <a:gd name="adj1" fmla="val 61817"/>
              <a:gd name="adj2" fmla="val 36395"/>
            </a:avLst>
          </a:prstGeom>
          <a:gradFill flip="none" rotWithShape="1">
            <a:gsLst>
              <a:gs pos="0">
                <a:srgbClr val="FFDB71">
                  <a:tint val="66000"/>
                  <a:satMod val="160000"/>
                </a:srgbClr>
              </a:gs>
              <a:gs pos="50000">
                <a:srgbClr val="FFDB71">
                  <a:tint val="44500"/>
                  <a:satMod val="160000"/>
                </a:srgbClr>
              </a:gs>
              <a:gs pos="100000">
                <a:srgbClr val="FFDB71">
                  <a:tint val="23500"/>
                  <a:satMod val="160000"/>
                </a:srgbClr>
              </a:gs>
            </a:gsLst>
            <a:lin ang="10800000" scaled="1"/>
            <a:tileRect/>
          </a:gra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1" i="1" u="none" strike="noStrike" kern="0" cap="none" spc="0" normalizeH="0" baseline="0" noProof="0" dirty="0" smtClean="0">
              <a:ln>
                <a:noFill/>
              </a:ln>
              <a:effectLst/>
              <a:uLnTx/>
              <a:uFillTx/>
              <a:latin typeface="Tahoma"/>
              <a:ea typeface="+mn-ea"/>
              <a:cs typeface="+mn-cs"/>
            </a:endParaRPr>
          </a:p>
        </p:txBody>
      </p:sp>
      <p:sp>
        <p:nvSpPr>
          <p:cNvPr id="99" name="TextBox 98"/>
          <p:cNvSpPr txBox="1"/>
          <p:nvPr/>
        </p:nvSpPr>
        <p:spPr>
          <a:xfrm>
            <a:off x="5773989" y="2752795"/>
            <a:ext cx="5751896" cy="707886"/>
          </a:xfrm>
          <a:prstGeom prst="rect">
            <a:avLst/>
          </a:prstGeom>
          <a:noFill/>
        </p:spPr>
        <p:txBody>
          <a:bodyPr wrap="none" rtlCol="0">
            <a:spAutoFit/>
          </a:bodyPr>
          <a:lstStyle/>
          <a:p>
            <a:pPr algn="ctr"/>
            <a:r>
              <a:rPr lang="en-US" sz="2000" b="1" dirty="0" smtClean="0"/>
              <a:t>Include metastability models in simulation</a:t>
            </a:r>
            <a:br>
              <a:rPr lang="en-US" sz="2000" b="1" dirty="0" smtClean="0"/>
            </a:br>
            <a:r>
              <a:rPr lang="en-US" sz="2000" b="1" dirty="0" smtClean="0"/>
              <a:t>to access impact of synchronizer choice</a:t>
            </a:r>
            <a:endParaRPr lang="en-US" sz="2000" b="1" dirty="0"/>
          </a:p>
        </p:txBody>
      </p:sp>
      <p:sp>
        <p:nvSpPr>
          <p:cNvPr id="100" name="Rounded Rectangle 99"/>
          <p:cNvSpPr/>
          <p:nvPr/>
        </p:nvSpPr>
        <p:spPr>
          <a:xfrm>
            <a:off x="7768227" y="4787245"/>
            <a:ext cx="2546478" cy="1031294"/>
          </a:xfrm>
          <a:prstGeom prst="roundRect">
            <a:avLst>
              <a:gd name="adj" fmla="val 0"/>
            </a:avLst>
          </a:prstGeom>
          <a:noFill/>
          <a:ln w="57150" cap="flat" cmpd="sng" algn="ctr">
            <a:solidFill>
              <a:srgbClr val="FFFF00"/>
            </a:solidFill>
            <a:prstDash val="soli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
        <p:nvSpPr>
          <p:cNvPr id="102" name="Slide Number Placeholder 4"/>
          <p:cNvSpPr>
            <a:spLocks noGrp="1"/>
          </p:cNvSpPr>
          <p:nvPr>
            <p:ph type="sldNum" sz="quarter" idx="11"/>
          </p:nvPr>
        </p:nvSpPr>
        <p:spPr>
          <a:xfrm>
            <a:off x="0" y="6627283"/>
            <a:ext cx="512064" cy="228600"/>
          </a:xfrm>
        </p:spPr>
        <p:txBody>
          <a:bodyPr/>
          <a:lstStyle/>
          <a:p>
            <a:r>
              <a:rPr lang="en-US" dirty="0" smtClean="0"/>
              <a:t>49</a:t>
            </a:r>
            <a:endParaRPr lang="en-US" dirty="0"/>
          </a:p>
        </p:txBody>
      </p:sp>
    </p:spTree>
    <p:extLst>
      <p:ext uri="{BB962C8B-B14F-4D97-AF65-F5344CB8AC3E}">
        <p14:creationId xmlns:p14="http://schemas.microsoft.com/office/powerpoint/2010/main" val="217871278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smtClean="0">
                <a:ea typeface="ＭＳ Ｐゴシック" pitchFamily="34" charset="-128"/>
              </a:rPr>
              <a:t>CDC Errors are Painful!</a:t>
            </a:r>
          </a:p>
        </p:txBody>
      </p:sp>
      <p:sp>
        <p:nvSpPr>
          <p:cNvPr id="100355" name="Rectangle 3"/>
          <p:cNvSpPr>
            <a:spLocks noGrp="1" noChangeArrowheads="1"/>
          </p:cNvSpPr>
          <p:nvPr>
            <p:ph idx="1"/>
          </p:nvPr>
        </p:nvSpPr>
        <p:spPr/>
        <p:txBody>
          <a:bodyPr/>
          <a:lstStyle/>
          <a:p>
            <a:pPr>
              <a:spcBef>
                <a:spcPct val="30000"/>
              </a:spcBef>
            </a:pPr>
            <a:r>
              <a:rPr lang="en-US" dirty="0" smtClean="0">
                <a:ea typeface="ＭＳ Ｐゴシック" pitchFamily="34" charset="-128"/>
              </a:rPr>
              <a:t>Usually not caught by simulation</a:t>
            </a:r>
          </a:p>
          <a:p>
            <a:pPr>
              <a:spcBef>
                <a:spcPct val="30000"/>
              </a:spcBef>
            </a:pPr>
            <a:r>
              <a:rPr lang="en-US" dirty="0" smtClean="0">
                <a:ea typeface="ＭＳ Ｐゴシック" pitchFamily="34" charset="-128"/>
              </a:rPr>
              <a:t>Found late in the development cycle</a:t>
            </a:r>
          </a:p>
          <a:p>
            <a:pPr lvl="1"/>
            <a:r>
              <a:rPr lang="en-US" dirty="0" smtClean="0">
                <a:ea typeface="ＭＳ Ｐゴシック" pitchFamily="34" charset="-128"/>
              </a:rPr>
              <a:t>Often only in silicon</a:t>
            </a:r>
          </a:p>
          <a:p>
            <a:pPr>
              <a:spcBef>
                <a:spcPct val="30000"/>
              </a:spcBef>
            </a:pPr>
            <a:r>
              <a:rPr lang="en-US" dirty="0" smtClean="0">
                <a:ea typeface="ＭＳ Ｐゴシック" pitchFamily="34" charset="-128"/>
              </a:rPr>
              <a:t>Silicon failures are intermittent</a:t>
            </a:r>
          </a:p>
          <a:p>
            <a:pPr lvl="1"/>
            <a:r>
              <a:rPr lang="en-US" dirty="0" smtClean="0">
                <a:ea typeface="ＭＳ Ｐゴシック" pitchFamily="34" charset="-128"/>
              </a:rPr>
              <a:t>Difficult to reproduce</a:t>
            </a:r>
          </a:p>
          <a:p>
            <a:pPr lvl="1"/>
            <a:r>
              <a:rPr lang="en-US" dirty="0" smtClean="0">
                <a:ea typeface="ＭＳ Ｐゴシック" pitchFamily="34" charset="-128"/>
              </a:rPr>
              <a:t>Difficult to debug</a:t>
            </a:r>
          </a:p>
          <a:p>
            <a:r>
              <a:rPr lang="en-US" dirty="0" smtClean="0">
                <a:solidFill>
                  <a:schemeClr val="tx1"/>
                </a:solidFill>
                <a:ea typeface="ＭＳ Ｐゴシック" pitchFamily="34" charset="-128"/>
              </a:rPr>
              <a:t>Lot’s to consider:</a:t>
            </a:r>
            <a:endParaRPr lang="en-US" dirty="0">
              <a:solidFill>
                <a:schemeClr val="tx1"/>
              </a:solidFill>
              <a:ea typeface="ＭＳ Ｐゴシック" pitchFamily="34" charset="-128"/>
            </a:endParaRPr>
          </a:p>
          <a:p>
            <a:pPr lvl="1"/>
            <a:r>
              <a:rPr lang="en-US" dirty="0" smtClean="0">
                <a:solidFill>
                  <a:schemeClr val="tx1"/>
                </a:solidFill>
              </a:rPr>
              <a:t>Re-</a:t>
            </a:r>
            <a:r>
              <a:rPr lang="en-US" dirty="0" err="1" smtClean="0">
                <a:solidFill>
                  <a:schemeClr val="tx1"/>
                </a:solidFill>
              </a:rPr>
              <a:t>convergance</a:t>
            </a:r>
            <a:endParaRPr lang="en-US" dirty="0">
              <a:solidFill>
                <a:schemeClr val="tx1"/>
              </a:solidFill>
            </a:endParaRPr>
          </a:p>
          <a:p>
            <a:pPr lvl="1"/>
            <a:r>
              <a:rPr lang="en-US" dirty="0">
                <a:solidFill>
                  <a:schemeClr val="tx1"/>
                </a:solidFill>
              </a:rPr>
              <a:t>Protocol checking</a:t>
            </a:r>
          </a:p>
          <a:p>
            <a:pPr lvl="1"/>
            <a:r>
              <a:rPr lang="en-US" dirty="0">
                <a:solidFill>
                  <a:schemeClr val="tx1"/>
                </a:solidFill>
              </a:rPr>
              <a:t>Metastability </a:t>
            </a:r>
          </a:p>
          <a:p>
            <a:pPr lvl="1"/>
            <a:endParaRPr lang="en-US" dirty="0" smtClean="0">
              <a:ea typeface="ＭＳ Ｐゴシック" pitchFamily="34" charset="-128"/>
            </a:endParaRPr>
          </a:p>
          <a:p>
            <a:pPr lvl="1"/>
            <a:endParaRPr lang="en-US" dirty="0" smtClean="0">
              <a:ea typeface="ＭＳ Ｐゴシック" pitchFamily="34" charset="-128"/>
            </a:endParaRPr>
          </a:p>
        </p:txBody>
      </p:sp>
      <p:sp>
        <p:nvSpPr>
          <p:cNvPr id="3" name="Slide Number Placeholder 2"/>
          <p:cNvSpPr>
            <a:spLocks noGrp="1"/>
          </p:cNvSpPr>
          <p:nvPr>
            <p:ph type="sldNum" sz="quarter" idx="11"/>
          </p:nvPr>
        </p:nvSpPr>
        <p:spPr/>
        <p:txBody>
          <a:bodyPr/>
          <a:lstStyle/>
          <a:p>
            <a:pPr>
              <a:defRPr/>
            </a:pPr>
            <a:fld id="{74BB3107-96AD-4861-8A0B-AABA0009EF22}" type="slidenum">
              <a:rPr lang="en-US" smtClean="0"/>
              <a:pPr>
                <a:defRPr/>
              </a:pPr>
              <a:t>37</a:t>
            </a:fld>
            <a:endParaRPr lang="en-US"/>
          </a:p>
        </p:txBody>
      </p:sp>
      <p:pic>
        <p:nvPicPr>
          <p:cNvPr id="105474" name="Picture 2" descr="C:\Users\ktakara\AppData\Local\Microsoft\Windows\Temporary Internet Files\Content.IE5\TI2NI6MM\MC900098045[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358" y="4504340"/>
            <a:ext cx="1580083" cy="179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60979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333333"/>
                </a:solidFill>
              </a:rPr>
              <a:t>Questa CDC Summary</a:t>
            </a:r>
            <a:br>
              <a:rPr lang="en-US" sz="3200" dirty="0">
                <a:solidFill>
                  <a:srgbClr val="333333"/>
                </a:solidFill>
              </a:rPr>
            </a:br>
            <a:r>
              <a:rPr lang="en-US" sz="2400" b="0" i="1" dirty="0">
                <a:solidFill>
                  <a:srgbClr val="333333"/>
                </a:solidFill>
              </a:rPr>
              <a:t>The industry benchmark for CDC verification</a:t>
            </a:r>
            <a:endParaRPr lang="en-US" sz="3600" dirty="0"/>
          </a:p>
        </p:txBody>
      </p:sp>
      <p:sp>
        <p:nvSpPr>
          <p:cNvPr id="3" name="Content Placeholder 2"/>
          <p:cNvSpPr>
            <a:spLocks noGrp="1"/>
          </p:cNvSpPr>
          <p:nvPr>
            <p:ph idx="1"/>
          </p:nvPr>
        </p:nvSpPr>
        <p:spPr>
          <a:xfrm>
            <a:off x="0" y="1193800"/>
            <a:ext cx="12188825" cy="4140200"/>
          </a:xfrm>
        </p:spPr>
        <p:txBody>
          <a:bodyPr rIns="548640">
            <a:normAutofit fontScale="92500"/>
          </a:bodyPr>
          <a:lstStyle/>
          <a:p>
            <a:r>
              <a:rPr lang="en-US" dirty="0"/>
              <a:t>All designs with multiple, asynchronous clock domains require a CDC verification solution to avoid costly bugs</a:t>
            </a:r>
          </a:p>
          <a:p>
            <a:endParaRPr lang="en-US" dirty="0"/>
          </a:p>
          <a:p>
            <a:r>
              <a:rPr lang="en-US" dirty="0"/>
              <a:t>Questa CDC offers:</a:t>
            </a:r>
          </a:p>
          <a:p>
            <a:pPr lvl="1"/>
            <a:r>
              <a:rPr lang="en-US" dirty="0"/>
              <a:t>The industry’s leading clock-domain crossing verification solution</a:t>
            </a:r>
          </a:p>
          <a:p>
            <a:pPr lvl="1"/>
            <a:r>
              <a:rPr lang="en-US" dirty="0"/>
              <a:t>Complete and accurate CDC reporting, protocol verification, </a:t>
            </a:r>
            <a:r>
              <a:rPr lang="en-US" dirty="0" smtClean="0"/>
              <a:t/>
            </a:r>
            <a:br>
              <a:rPr lang="en-US" dirty="0" smtClean="0"/>
            </a:br>
            <a:r>
              <a:rPr lang="en-US" dirty="0" smtClean="0"/>
              <a:t>and </a:t>
            </a:r>
            <a:r>
              <a:rPr lang="en-US" dirty="0"/>
              <a:t>metastability modeling</a:t>
            </a:r>
          </a:p>
          <a:p>
            <a:pPr lvl="1"/>
            <a:r>
              <a:rPr lang="en-US" dirty="0"/>
              <a:t>A proven track record and an exacting hierarchical approach</a:t>
            </a:r>
          </a:p>
          <a:p>
            <a:pPr lvl="1"/>
            <a:endParaRPr lang="en-US" dirty="0"/>
          </a:p>
          <a:p>
            <a:r>
              <a:rPr lang="en-US" dirty="0" smtClean="0"/>
              <a:t>Includes </a:t>
            </a:r>
            <a:r>
              <a:rPr lang="en-US" dirty="0"/>
              <a:t>s</a:t>
            </a:r>
            <a:r>
              <a:rPr lang="en-US" dirty="0" smtClean="0"/>
              <a:t>upport </a:t>
            </a:r>
            <a:r>
              <a:rPr lang="en-US" dirty="0"/>
              <a:t>for power-aware CDC analysis and functional </a:t>
            </a:r>
            <a:r>
              <a:rPr lang="en-US" dirty="0" smtClean="0"/>
              <a:t>simulation</a:t>
            </a:r>
            <a:endParaRPr lang="en-US"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38</a:t>
            </a:fld>
            <a:endParaRPr lang="en-US" dirty="0"/>
          </a:p>
        </p:txBody>
      </p:sp>
    </p:spTree>
    <p:extLst>
      <p:ext uri="{BB962C8B-B14F-4D97-AF65-F5344CB8AC3E}">
        <p14:creationId xmlns:p14="http://schemas.microsoft.com/office/powerpoint/2010/main" val="373552201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85936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333333"/>
                </a:solidFill>
              </a:rPr>
              <a:t>Why CDC is a Growing </a:t>
            </a:r>
            <a:r>
              <a:rPr lang="en-US" sz="2800" dirty="0" smtClean="0">
                <a:solidFill>
                  <a:srgbClr val="333333"/>
                </a:solidFill>
              </a:rPr>
              <a:t>Problem for FPGA Designers:</a:t>
            </a:r>
            <a:r>
              <a:rPr lang="en-US" sz="2800" dirty="0">
                <a:solidFill>
                  <a:srgbClr val="333333"/>
                </a:solidFill>
              </a:rPr>
              <a:t/>
            </a:r>
            <a:br>
              <a:rPr lang="en-US" sz="2800" dirty="0">
                <a:solidFill>
                  <a:srgbClr val="333333"/>
                </a:solidFill>
              </a:rPr>
            </a:br>
            <a:r>
              <a:rPr lang="en-US" sz="2800" dirty="0" smtClean="0">
                <a:solidFill>
                  <a:srgbClr val="333333"/>
                </a:solidFill>
              </a:rPr>
              <a:t>4 or </a:t>
            </a:r>
            <a:r>
              <a:rPr lang="en-US" sz="2800" dirty="0">
                <a:solidFill>
                  <a:srgbClr val="333333"/>
                </a:solidFill>
              </a:rPr>
              <a:t>More </a:t>
            </a:r>
            <a:r>
              <a:rPr lang="en-US" sz="2800" dirty="0"/>
              <a:t>Independent </a:t>
            </a:r>
            <a:r>
              <a:rPr lang="en-US" sz="2800" dirty="0" smtClean="0">
                <a:solidFill>
                  <a:srgbClr val="333333"/>
                </a:solidFill>
              </a:rPr>
              <a:t>Clock </a:t>
            </a:r>
            <a:r>
              <a:rPr lang="en-US" sz="2800" dirty="0">
                <a:solidFill>
                  <a:srgbClr val="333333"/>
                </a:solidFill>
              </a:rPr>
              <a:t>Domains are Common</a:t>
            </a:r>
            <a:endParaRPr lang="en-US"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4</a:t>
            </a:fld>
            <a:endParaRPr lang="en-US" dirty="0"/>
          </a:p>
        </p:txBody>
      </p:sp>
      <p:pic>
        <p:nvPicPr>
          <p:cNvPr id="6" name="Picture 5"/>
          <p:cNvPicPr>
            <a:picLocks noChangeAspect="1"/>
          </p:cNvPicPr>
          <p:nvPr/>
        </p:nvPicPr>
        <p:blipFill>
          <a:blip r:embed="rId2"/>
          <a:stretch>
            <a:fillRect/>
          </a:stretch>
        </p:blipFill>
        <p:spPr>
          <a:xfrm>
            <a:off x="1705768" y="1295400"/>
            <a:ext cx="8777288" cy="4944237"/>
          </a:xfrm>
          <a:prstGeom prst="rect">
            <a:avLst/>
          </a:prstGeom>
        </p:spPr>
      </p:pic>
    </p:spTree>
    <p:extLst>
      <p:ext uri="{BB962C8B-B14F-4D97-AF65-F5344CB8AC3E}">
        <p14:creationId xmlns:p14="http://schemas.microsoft.com/office/powerpoint/2010/main" val="212281353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Ins="548640"/>
          <a:lstStyle/>
          <a:p>
            <a:r>
              <a:rPr lang="en-US" dirty="0"/>
              <a:t>Even FPGA Users Are </a:t>
            </a:r>
            <a:r>
              <a:rPr lang="en-US" dirty="0" smtClean="0"/>
              <a:t>Suffering from Clocking Bugs</a:t>
            </a:r>
            <a:endParaRPr lang="en-US"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5</a:t>
            </a:fld>
            <a:endParaRPr lang="en-US" dirty="0"/>
          </a:p>
        </p:txBody>
      </p:sp>
      <p:pic>
        <p:nvPicPr>
          <p:cNvPr id="3" name="Picture 2"/>
          <p:cNvPicPr>
            <a:picLocks noChangeAspect="1"/>
          </p:cNvPicPr>
          <p:nvPr/>
        </p:nvPicPr>
        <p:blipFill>
          <a:blip r:embed="rId2"/>
          <a:stretch>
            <a:fillRect/>
          </a:stretch>
        </p:blipFill>
        <p:spPr>
          <a:xfrm>
            <a:off x="1598612" y="1273453"/>
            <a:ext cx="8991600" cy="5058007"/>
          </a:xfrm>
          <a:prstGeom prst="rect">
            <a:avLst/>
          </a:prstGeom>
        </p:spPr>
      </p:pic>
      <p:sp>
        <p:nvSpPr>
          <p:cNvPr id="7" name="Rounded Rectangle 6"/>
          <p:cNvSpPr/>
          <p:nvPr/>
        </p:nvSpPr>
        <p:spPr>
          <a:xfrm>
            <a:off x="3046412" y="2672794"/>
            <a:ext cx="1066800" cy="2413023"/>
          </a:xfrm>
          <a:prstGeom prst="roundRect">
            <a:avLst>
              <a:gd name="adj" fmla="val 4667"/>
            </a:avLst>
          </a:prstGeom>
          <a:noFill/>
          <a:ln w="76200" cap="flat" cmpd="sng" algn="ctr">
            <a:solidFill>
              <a:srgbClr val="FFFF00"/>
            </a:solidFill>
            <a:prstDash val="solid"/>
          </a:ln>
          <a:effectLst>
            <a:outerShdw blurRad="25400" dist="25400" dir="2700000" algn="tl" rotWithShape="0">
              <a:prstClr val="black"/>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58209034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a:rPr>
              <a:t>Today’s Design Characteristics</a:t>
            </a:r>
            <a:endParaRPr lang="en-US"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6</a:t>
            </a:fld>
            <a:endParaRPr lang="en-US" dirty="0"/>
          </a:p>
        </p:txBody>
      </p:sp>
      <p:grpSp>
        <p:nvGrpSpPr>
          <p:cNvPr id="76" name="Group 2"/>
          <p:cNvGrpSpPr>
            <a:grpSpLocks/>
          </p:cNvGrpSpPr>
          <p:nvPr/>
        </p:nvGrpSpPr>
        <p:grpSpPr bwMode="auto">
          <a:xfrm>
            <a:off x="1071562" y="1604962"/>
            <a:ext cx="5132387" cy="2933700"/>
            <a:chOff x="203" y="896"/>
            <a:chExt cx="3097" cy="1848"/>
          </a:xfrm>
        </p:grpSpPr>
        <p:grpSp>
          <p:nvGrpSpPr>
            <p:cNvPr id="77" name="Group 3"/>
            <p:cNvGrpSpPr>
              <a:grpSpLocks/>
            </p:cNvGrpSpPr>
            <p:nvPr/>
          </p:nvGrpSpPr>
          <p:grpSpPr bwMode="auto">
            <a:xfrm>
              <a:off x="203" y="1224"/>
              <a:ext cx="3097" cy="1194"/>
              <a:chOff x="470" y="1181"/>
              <a:chExt cx="4793" cy="1839"/>
            </a:xfrm>
          </p:grpSpPr>
          <p:sp>
            <p:nvSpPr>
              <p:cNvPr id="85" name="AutoShape 4"/>
              <p:cNvSpPr>
                <a:spLocks noChangeArrowheads="1"/>
              </p:cNvSpPr>
              <p:nvPr/>
            </p:nvSpPr>
            <p:spPr bwMode="auto">
              <a:xfrm>
                <a:off x="470" y="1181"/>
                <a:ext cx="4793" cy="1839"/>
              </a:xfrm>
              <a:prstGeom prst="roundRect">
                <a:avLst>
                  <a:gd name="adj" fmla="val 7009"/>
                </a:avLst>
              </a:prstGeom>
              <a:solidFill>
                <a:srgbClr val="CCFFCC">
                  <a:alpha val="79999"/>
                </a:srgbClr>
              </a:solidFill>
              <a:ln w="6350">
                <a:solidFill>
                  <a:srgbClr val="808080"/>
                </a:solidFill>
                <a:prstDash val="sysDot"/>
                <a:round/>
                <a:headEnd/>
                <a:tailEnd/>
              </a:ln>
            </p:spPr>
            <p:txBody>
              <a:bodyPr wrap="none" anchor="ctr"/>
              <a:lstStyle/>
              <a:p>
                <a:endParaRPr lang="en-US"/>
              </a:p>
            </p:txBody>
          </p:sp>
          <p:sp>
            <p:nvSpPr>
              <p:cNvPr id="86" name="Rectangle 5"/>
              <p:cNvSpPr>
                <a:spLocks noChangeArrowheads="1"/>
              </p:cNvSpPr>
              <p:nvPr/>
            </p:nvSpPr>
            <p:spPr bwMode="auto">
              <a:xfrm>
                <a:off x="526" y="2809"/>
                <a:ext cx="1277" cy="208"/>
              </a:xfrm>
              <a:prstGeom prst="rect">
                <a:avLst/>
              </a:prstGeom>
              <a:noFill/>
              <a:ln w="9525">
                <a:noFill/>
                <a:miter lim="800000"/>
                <a:headEnd/>
                <a:tailEnd/>
              </a:ln>
            </p:spPr>
            <p:txBody>
              <a:bodyPr>
                <a:spAutoFit/>
              </a:bodyPr>
              <a:lstStyle/>
              <a:p>
                <a:pPr eaLnBrk="0" hangingPunct="0"/>
                <a:r>
                  <a:rPr lang="en-US" sz="800" b="1">
                    <a:latin typeface="Calibri" pitchFamily="34" charset="0"/>
                  </a:rPr>
                  <a:t>Main Clock Domain</a:t>
                </a:r>
              </a:p>
            </p:txBody>
          </p:sp>
        </p:grpSp>
        <p:sp>
          <p:nvSpPr>
            <p:cNvPr id="78" name="AutoShape 6"/>
            <p:cNvSpPr>
              <a:spLocks noChangeArrowheads="1"/>
            </p:cNvSpPr>
            <p:nvPr/>
          </p:nvSpPr>
          <p:spPr bwMode="auto">
            <a:xfrm>
              <a:off x="2528" y="1883"/>
              <a:ext cx="603" cy="420"/>
            </a:xfrm>
            <a:prstGeom prst="roundRect">
              <a:avLst>
                <a:gd name="adj" fmla="val 7009"/>
              </a:avLst>
            </a:prstGeom>
            <a:solidFill>
              <a:srgbClr val="FF66FF">
                <a:alpha val="79999"/>
              </a:srgbClr>
            </a:solidFill>
            <a:ln w="6350">
              <a:solidFill>
                <a:srgbClr val="808080"/>
              </a:solidFill>
              <a:prstDash val="sysDot"/>
              <a:round/>
              <a:headEnd/>
              <a:tailEnd/>
            </a:ln>
          </p:spPr>
          <p:txBody>
            <a:bodyPr wrap="none" anchor="ctr"/>
            <a:lstStyle/>
            <a:p>
              <a:endParaRPr lang="en-US"/>
            </a:p>
          </p:txBody>
        </p:sp>
        <p:sp>
          <p:nvSpPr>
            <p:cNvPr id="79" name="AutoShape 7"/>
            <p:cNvSpPr>
              <a:spLocks noChangeArrowheads="1"/>
            </p:cNvSpPr>
            <p:nvPr/>
          </p:nvSpPr>
          <p:spPr bwMode="auto">
            <a:xfrm>
              <a:off x="1425" y="1897"/>
              <a:ext cx="873" cy="847"/>
            </a:xfrm>
            <a:prstGeom prst="roundRect">
              <a:avLst>
                <a:gd name="adj" fmla="val 7009"/>
              </a:avLst>
            </a:prstGeom>
            <a:solidFill>
              <a:srgbClr val="99CCFF">
                <a:alpha val="79999"/>
              </a:srgbClr>
            </a:solidFill>
            <a:ln w="6350">
              <a:solidFill>
                <a:srgbClr val="808080"/>
              </a:solidFill>
              <a:prstDash val="sysDot"/>
              <a:round/>
              <a:headEnd/>
              <a:tailEnd/>
            </a:ln>
          </p:spPr>
          <p:txBody>
            <a:bodyPr wrap="none" anchor="ctr"/>
            <a:lstStyle/>
            <a:p>
              <a:endParaRPr lang="en-US"/>
            </a:p>
          </p:txBody>
        </p:sp>
        <p:sp>
          <p:nvSpPr>
            <p:cNvPr id="80" name="AutoShape 8"/>
            <p:cNvSpPr>
              <a:spLocks noChangeArrowheads="1"/>
            </p:cNvSpPr>
            <p:nvPr/>
          </p:nvSpPr>
          <p:spPr bwMode="auto">
            <a:xfrm>
              <a:off x="2803" y="896"/>
              <a:ext cx="462" cy="325"/>
            </a:xfrm>
            <a:prstGeom prst="roundRect">
              <a:avLst>
                <a:gd name="adj" fmla="val 7009"/>
              </a:avLst>
            </a:prstGeom>
            <a:solidFill>
              <a:srgbClr val="FFCC66">
                <a:alpha val="79999"/>
              </a:srgbClr>
            </a:solidFill>
            <a:ln w="6350">
              <a:solidFill>
                <a:srgbClr val="808080"/>
              </a:solidFill>
              <a:prstDash val="sysDot"/>
              <a:round/>
              <a:headEnd/>
              <a:tailEnd/>
            </a:ln>
          </p:spPr>
          <p:txBody>
            <a:bodyPr wrap="none" anchor="ctr"/>
            <a:lstStyle/>
            <a:p>
              <a:endParaRPr lang="en-US"/>
            </a:p>
          </p:txBody>
        </p:sp>
        <p:sp>
          <p:nvSpPr>
            <p:cNvPr id="81" name="AutoShape 9"/>
            <p:cNvSpPr>
              <a:spLocks noChangeArrowheads="1"/>
            </p:cNvSpPr>
            <p:nvPr/>
          </p:nvSpPr>
          <p:spPr bwMode="auto">
            <a:xfrm>
              <a:off x="1879" y="896"/>
              <a:ext cx="462" cy="325"/>
            </a:xfrm>
            <a:prstGeom prst="roundRect">
              <a:avLst>
                <a:gd name="adj" fmla="val 7009"/>
              </a:avLst>
            </a:prstGeom>
            <a:solidFill>
              <a:srgbClr val="CC66FF">
                <a:alpha val="79999"/>
              </a:srgbClr>
            </a:solidFill>
            <a:ln w="6350">
              <a:solidFill>
                <a:srgbClr val="808080"/>
              </a:solidFill>
              <a:prstDash val="sysDot"/>
              <a:round/>
              <a:headEnd/>
              <a:tailEnd/>
            </a:ln>
          </p:spPr>
          <p:txBody>
            <a:bodyPr wrap="none" anchor="ctr"/>
            <a:lstStyle/>
            <a:p>
              <a:endParaRPr lang="en-US"/>
            </a:p>
          </p:txBody>
        </p:sp>
        <p:sp>
          <p:nvSpPr>
            <p:cNvPr id="82" name="AutoShape 10"/>
            <p:cNvSpPr>
              <a:spLocks noChangeArrowheads="1"/>
            </p:cNvSpPr>
            <p:nvPr/>
          </p:nvSpPr>
          <p:spPr bwMode="auto">
            <a:xfrm>
              <a:off x="2343" y="896"/>
              <a:ext cx="462" cy="325"/>
            </a:xfrm>
            <a:prstGeom prst="roundRect">
              <a:avLst>
                <a:gd name="adj" fmla="val 7009"/>
              </a:avLst>
            </a:prstGeom>
            <a:solidFill>
              <a:srgbClr val="FF9966">
                <a:alpha val="79999"/>
              </a:srgbClr>
            </a:solidFill>
            <a:ln w="6350">
              <a:solidFill>
                <a:srgbClr val="808080"/>
              </a:solidFill>
              <a:prstDash val="sysDot"/>
              <a:round/>
              <a:headEnd/>
              <a:tailEnd/>
            </a:ln>
          </p:spPr>
          <p:txBody>
            <a:bodyPr wrap="none" anchor="ctr"/>
            <a:lstStyle/>
            <a:p>
              <a:endParaRPr lang="en-US"/>
            </a:p>
          </p:txBody>
        </p:sp>
        <p:sp>
          <p:nvSpPr>
            <p:cNvPr id="83" name="AutoShape 11"/>
            <p:cNvSpPr>
              <a:spLocks noChangeArrowheads="1"/>
            </p:cNvSpPr>
            <p:nvPr/>
          </p:nvSpPr>
          <p:spPr bwMode="auto">
            <a:xfrm>
              <a:off x="1415" y="896"/>
              <a:ext cx="462" cy="325"/>
            </a:xfrm>
            <a:prstGeom prst="roundRect">
              <a:avLst>
                <a:gd name="adj" fmla="val 7009"/>
              </a:avLst>
            </a:prstGeom>
            <a:solidFill>
              <a:srgbClr val="FF99FF">
                <a:alpha val="79999"/>
              </a:srgbClr>
            </a:solidFill>
            <a:ln w="6350">
              <a:solidFill>
                <a:srgbClr val="808080"/>
              </a:solidFill>
              <a:prstDash val="sysDot"/>
              <a:round/>
              <a:headEnd/>
              <a:tailEnd/>
            </a:ln>
          </p:spPr>
          <p:txBody>
            <a:bodyPr wrap="none" anchor="ctr"/>
            <a:lstStyle/>
            <a:p>
              <a:endParaRPr lang="en-US"/>
            </a:p>
          </p:txBody>
        </p:sp>
        <p:sp>
          <p:nvSpPr>
            <p:cNvPr id="84" name="AutoShape 12"/>
            <p:cNvSpPr>
              <a:spLocks noChangeArrowheads="1"/>
            </p:cNvSpPr>
            <p:nvPr/>
          </p:nvSpPr>
          <p:spPr bwMode="auto">
            <a:xfrm>
              <a:off x="2528" y="2304"/>
              <a:ext cx="603" cy="256"/>
            </a:xfrm>
            <a:prstGeom prst="roundRect">
              <a:avLst>
                <a:gd name="adj" fmla="val 7009"/>
              </a:avLst>
            </a:prstGeom>
            <a:solidFill>
              <a:srgbClr val="FFFF66">
                <a:alpha val="65097"/>
              </a:srgbClr>
            </a:solidFill>
            <a:ln w="6350">
              <a:solidFill>
                <a:srgbClr val="808080"/>
              </a:solidFill>
              <a:prstDash val="sysDot"/>
              <a:round/>
              <a:headEnd/>
              <a:tailEnd/>
            </a:ln>
          </p:spPr>
          <p:txBody>
            <a:bodyPr wrap="none" anchor="ctr"/>
            <a:lstStyle/>
            <a:p>
              <a:endParaRPr lang="en-US"/>
            </a:p>
          </p:txBody>
        </p:sp>
      </p:grpSp>
      <p:pic>
        <p:nvPicPr>
          <p:cNvPr id="87" name="Picture 13" descr="pentium 4"/>
          <p:cNvPicPr>
            <a:picLocks noChangeAspect="1" noChangeArrowheads="1"/>
          </p:cNvPicPr>
          <p:nvPr/>
        </p:nvPicPr>
        <p:blipFill>
          <a:blip r:embed="rId2"/>
          <a:srcRect/>
          <a:stretch>
            <a:fillRect/>
          </a:stretch>
        </p:blipFill>
        <p:spPr bwMode="auto">
          <a:xfrm>
            <a:off x="3427412" y="2286000"/>
            <a:ext cx="1046162" cy="1057275"/>
          </a:xfrm>
          <a:prstGeom prst="rect">
            <a:avLst/>
          </a:prstGeom>
          <a:noFill/>
          <a:ln w="9525">
            <a:noFill/>
            <a:miter lim="800000"/>
            <a:headEnd/>
            <a:tailEnd/>
          </a:ln>
        </p:spPr>
      </p:pic>
      <p:grpSp>
        <p:nvGrpSpPr>
          <p:cNvPr id="88" name="Group 16"/>
          <p:cNvGrpSpPr>
            <a:grpSpLocks/>
          </p:cNvGrpSpPr>
          <p:nvPr/>
        </p:nvGrpSpPr>
        <p:grpSpPr bwMode="auto">
          <a:xfrm>
            <a:off x="1093787" y="1612900"/>
            <a:ext cx="5049837" cy="3068637"/>
            <a:chOff x="272" y="1195"/>
            <a:chExt cx="2641" cy="1590"/>
          </a:xfrm>
        </p:grpSpPr>
        <p:grpSp>
          <p:nvGrpSpPr>
            <p:cNvPr id="89" name="Group 17"/>
            <p:cNvGrpSpPr>
              <a:grpSpLocks/>
            </p:cNvGrpSpPr>
            <p:nvPr/>
          </p:nvGrpSpPr>
          <p:grpSpPr bwMode="auto">
            <a:xfrm>
              <a:off x="272" y="1195"/>
              <a:ext cx="2641" cy="1586"/>
              <a:chOff x="642" y="862"/>
              <a:chExt cx="4786" cy="2822"/>
            </a:xfrm>
          </p:grpSpPr>
          <p:grpSp>
            <p:nvGrpSpPr>
              <p:cNvPr id="91" name="Group 18"/>
              <p:cNvGrpSpPr>
                <a:grpSpLocks/>
              </p:cNvGrpSpPr>
              <p:nvPr/>
            </p:nvGrpSpPr>
            <p:grpSpPr bwMode="auto">
              <a:xfrm>
                <a:off x="1168" y="2077"/>
                <a:ext cx="576" cy="834"/>
                <a:chOff x="1168" y="2071"/>
                <a:chExt cx="576" cy="834"/>
              </a:xfrm>
            </p:grpSpPr>
            <p:sp>
              <p:nvSpPr>
                <p:cNvPr id="141" name="Rectangle 19"/>
                <p:cNvSpPr>
                  <a:spLocks noChangeArrowheads="1"/>
                </p:cNvSpPr>
                <p:nvPr/>
              </p:nvSpPr>
              <p:spPr bwMode="auto">
                <a:xfrm>
                  <a:off x="1168" y="2245"/>
                  <a:ext cx="576" cy="175"/>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Master IF</a:t>
                  </a:r>
                </a:p>
              </p:txBody>
            </p:sp>
            <p:sp>
              <p:nvSpPr>
                <p:cNvPr id="142" name="Rectangle 20"/>
                <p:cNvSpPr>
                  <a:spLocks noChangeArrowheads="1"/>
                </p:cNvSpPr>
                <p:nvPr/>
              </p:nvSpPr>
              <p:spPr bwMode="auto">
                <a:xfrm>
                  <a:off x="1168" y="2413"/>
                  <a:ext cx="576" cy="4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Memory</a:t>
                  </a:r>
                </a:p>
                <a:p>
                  <a:pPr algn="ctr" eaLnBrk="0" hangingPunct="0"/>
                  <a:endParaRPr lang="en-US" sz="800">
                    <a:latin typeface="Calibri" pitchFamily="34" charset="0"/>
                  </a:endParaRPr>
                </a:p>
                <a:p>
                  <a:pPr algn="ctr" eaLnBrk="0" hangingPunct="0"/>
                  <a:r>
                    <a:rPr lang="en-US" sz="800">
                      <a:latin typeface="Calibri" pitchFamily="34" charset="0"/>
                    </a:rPr>
                    <a:t>DMA</a:t>
                  </a:r>
                </a:p>
              </p:txBody>
            </p:sp>
            <p:sp>
              <p:nvSpPr>
                <p:cNvPr id="143" name="AutoShape 21"/>
                <p:cNvSpPr>
                  <a:spLocks noChangeArrowheads="1"/>
                </p:cNvSpPr>
                <p:nvPr/>
              </p:nvSpPr>
              <p:spPr bwMode="auto">
                <a:xfrm>
                  <a:off x="1328" y="2071"/>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grpSp>
          <p:sp>
            <p:nvSpPr>
              <p:cNvPr id="92" name="Rectangle 22"/>
              <p:cNvSpPr>
                <a:spLocks noChangeArrowheads="1"/>
              </p:cNvSpPr>
              <p:nvPr/>
            </p:nvSpPr>
            <p:spPr bwMode="auto">
              <a:xfrm>
                <a:off x="1168" y="1527"/>
                <a:ext cx="576" cy="175"/>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Master IF</a:t>
                </a:r>
              </a:p>
            </p:txBody>
          </p:sp>
          <p:sp>
            <p:nvSpPr>
              <p:cNvPr id="93" name="Rectangle 23"/>
              <p:cNvSpPr>
                <a:spLocks noChangeArrowheads="1"/>
              </p:cNvSpPr>
              <p:nvPr/>
            </p:nvSpPr>
            <p:spPr bwMode="auto">
              <a:xfrm>
                <a:off x="1168" y="1035"/>
                <a:ext cx="576" cy="4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CPU</a:t>
                </a:r>
              </a:p>
            </p:txBody>
          </p:sp>
          <p:sp>
            <p:nvSpPr>
              <p:cNvPr id="94" name="AutoShape 24"/>
              <p:cNvSpPr>
                <a:spLocks noChangeArrowheads="1"/>
              </p:cNvSpPr>
              <p:nvPr/>
            </p:nvSpPr>
            <p:spPr bwMode="auto">
              <a:xfrm>
                <a:off x="1328" y="1711"/>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sp>
            <p:nvSpPr>
              <p:cNvPr id="95" name="Rectangle 25"/>
              <p:cNvSpPr>
                <a:spLocks noChangeArrowheads="1"/>
              </p:cNvSpPr>
              <p:nvPr/>
            </p:nvSpPr>
            <p:spPr bwMode="auto">
              <a:xfrm>
                <a:off x="1058" y="1891"/>
                <a:ext cx="4370" cy="169"/>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dirty="0">
                    <a:solidFill>
                      <a:schemeClr val="bg1"/>
                    </a:solidFill>
                    <a:latin typeface="Calibri" pitchFamily="34" charset="0"/>
                  </a:rPr>
                  <a:t>AMBA AHB/AXI</a:t>
                </a:r>
              </a:p>
            </p:txBody>
          </p:sp>
          <p:sp>
            <p:nvSpPr>
              <p:cNvPr id="96" name="Rectangle 26"/>
              <p:cNvSpPr>
                <a:spLocks noChangeArrowheads="1"/>
              </p:cNvSpPr>
              <p:nvPr/>
            </p:nvSpPr>
            <p:spPr bwMode="auto">
              <a:xfrm>
                <a:off x="1879" y="1523"/>
                <a:ext cx="576" cy="175"/>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Master IF</a:t>
                </a:r>
              </a:p>
            </p:txBody>
          </p:sp>
          <p:sp>
            <p:nvSpPr>
              <p:cNvPr id="97" name="Rectangle 27"/>
              <p:cNvSpPr>
                <a:spLocks noChangeArrowheads="1"/>
              </p:cNvSpPr>
              <p:nvPr/>
            </p:nvSpPr>
            <p:spPr bwMode="auto">
              <a:xfrm>
                <a:off x="1879" y="1031"/>
                <a:ext cx="576" cy="4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DSP</a:t>
                </a:r>
              </a:p>
            </p:txBody>
          </p:sp>
          <p:sp>
            <p:nvSpPr>
              <p:cNvPr id="98" name="AutoShape 28"/>
              <p:cNvSpPr>
                <a:spLocks noChangeArrowheads="1"/>
              </p:cNvSpPr>
              <p:nvPr/>
            </p:nvSpPr>
            <p:spPr bwMode="auto">
              <a:xfrm>
                <a:off x="2039" y="1707"/>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sp>
            <p:nvSpPr>
              <p:cNvPr id="99" name="Rectangle 29"/>
              <p:cNvSpPr>
                <a:spLocks noChangeArrowheads="1"/>
              </p:cNvSpPr>
              <p:nvPr/>
            </p:nvSpPr>
            <p:spPr bwMode="auto">
              <a:xfrm>
                <a:off x="642" y="1835"/>
                <a:ext cx="416" cy="288"/>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dirty="0">
                    <a:latin typeface="Calibri" pitchFamily="34" charset="0"/>
                  </a:rPr>
                  <a:t>Arbiter</a:t>
                </a:r>
              </a:p>
            </p:txBody>
          </p:sp>
          <p:grpSp>
            <p:nvGrpSpPr>
              <p:cNvPr id="100" name="Group 30"/>
              <p:cNvGrpSpPr>
                <a:grpSpLocks/>
              </p:cNvGrpSpPr>
              <p:nvPr/>
            </p:nvGrpSpPr>
            <p:grpSpPr bwMode="auto">
              <a:xfrm>
                <a:off x="2591" y="1035"/>
                <a:ext cx="576" cy="667"/>
                <a:chOff x="792" y="872"/>
                <a:chExt cx="576" cy="667"/>
              </a:xfrm>
            </p:grpSpPr>
            <p:sp>
              <p:nvSpPr>
                <p:cNvPr id="139" name="Rectangle 31"/>
                <p:cNvSpPr>
                  <a:spLocks noChangeArrowheads="1"/>
                </p:cNvSpPr>
                <p:nvPr/>
              </p:nvSpPr>
              <p:spPr bwMode="auto">
                <a:xfrm>
                  <a:off x="792" y="1364"/>
                  <a:ext cx="576" cy="175"/>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Slave IF</a:t>
                  </a:r>
                </a:p>
              </p:txBody>
            </p:sp>
            <p:sp>
              <p:nvSpPr>
                <p:cNvPr id="140" name="Rectangle 32"/>
                <p:cNvSpPr>
                  <a:spLocks noChangeArrowheads="1"/>
                </p:cNvSpPr>
                <p:nvPr/>
              </p:nvSpPr>
              <p:spPr bwMode="auto">
                <a:xfrm>
                  <a:off x="792" y="872"/>
                  <a:ext cx="576" cy="4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USB</a:t>
                  </a:r>
                </a:p>
                <a:p>
                  <a:pPr algn="ctr" eaLnBrk="0" hangingPunct="0"/>
                  <a:r>
                    <a:rPr lang="en-US" sz="800">
                      <a:latin typeface="Calibri" pitchFamily="34" charset="0"/>
                    </a:rPr>
                    <a:t>Controller</a:t>
                  </a:r>
                </a:p>
              </p:txBody>
            </p:sp>
          </p:grpSp>
          <p:sp>
            <p:nvSpPr>
              <p:cNvPr id="101" name="AutoShape 33"/>
              <p:cNvSpPr>
                <a:spLocks noChangeArrowheads="1"/>
              </p:cNvSpPr>
              <p:nvPr/>
            </p:nvSpPr>
            <p:spPr bwMode="auto">
              <a:xfrm>
                <a:off x="2751" y="1711"/>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sp>
            <p:nvSpPr>
              <p:cNvPr id="102" name="Rectangle 34"/>
              <p:cNvSpPr>
                <a:spLocks noChangeArrowheads="1"/>
              </p:cNvSpPr>
              <p:nvPr/>
            </p:nvSpPr>
            <p:spPr bwMode="auto">
              <a:xfrm>
                <a:off x="2590" y="863"/>
                <a:ext cx="576" cy="173"/>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USB PHY</a:t>
                </a:r>
              </a:p>
            </p:txBody>
          </p:sp>
          <p:grpSp>
            <p:nvGrpSpPr>
              <p:cNvPr id="103" name="Group 35"/>
              <p:cNvGrpSpPr>
                <a:grpSpLocks/>
              </p:cNvGrpSpPr>
              <p:nvPr/>
            </p:nvGrpSpPr>
            <p:grpSpPr bwMode="auto">
              <a:xfrm>
                <a:off x="3303" y="1038"/>
                <a:ext cx="576" cy="667"/>
                <a:chOff x="792" y="872"/>
                <a:chExt cx="576" cy="667"/>
              </a:xfrm>
            </p:grpSpPr>
            <p:sp>
              <p:nvSpPr>
                <p:cNvPr id="137" name="Rectangle 36"/>
                <p:cNvSpPr>
                  <a:spLocks noChangeArrowheads="1"/>
                </p:cNvSpPr>
                <p:nvPr/>
              </p:nvSpPr>
              <p:spPr bwMode="auto">
                <a:xfrm>
                  <a:off x="792" y="1364"/>
                  <a:ext cx="576" cy="175"/>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Master IF</a:t>
                  </a:r>
                </a:p>
              </p:txBody>
            </p:sp>
            <p:sp>
              <p:nvSpPr>
                <p:cNvPr id="138" name="Rectangle 37"/>
                <p:cNvSpPr>
                  <a:spLocks noChangeArrowheads="1"/>
                </p:cNvSpPr>
                <p:nvPr/>
              </p:nvSpPr>
              <p:spPr bwMode="auto">
                <a:xfrm>
                  <a:off x="792" y="872"/>
                  <a:ext cx="576" cy="4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Ethernet</a:t>
                  </a:r>
                </a:p>
              </p:txBody>
            </p:sp>
          </p:grpSp>
          <p:sp>
            <p:nvSpPr>
              <p:cNvPr id="104" name="AutoShape 38"/>
              <p:cNvSpPr>
                <a:spLocks noChangeArrowheads="1"/>
              </p:cNvSpPr>
              <p:nvPr/>
            </p:nvSpPr>
            <p:spPr bwMode="auto">
              <a:xfrm>
                <a:off x="3463" y="1714"/>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sp>
            <p:nvSpPr>
              <p:cNvPr id="105" name="Rectangle 39"/>
              <p:cNvSpPr>
                <a:spLocks noChangeArrowheads="1"/>
              </p:cNvSpPr>
              <p:nvPr/>
            </p:nvSpPr>
            <p:spPr bwMode="auto">
              <a:xfrm>
                <a:off x="3302" y="866"/>
                <a:ext cx="576" cy="173"/>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Ethernet PHY</a:t>
                </a:r>
              </a:p>
            </p:txBody>
          </p:sp>
          <p:grpSp>
            <p:nvGrpSpPr>
              <p:cNvPr id="106" name="Group 40"/>
              <p:cNvGrpSpPr>
                <a:grpSpLocks/>
              </p:cNvGrpSpPr>
              <p:nvPr/>
            </p:nvGrpSpPr>
            <p:grpSpPr bwMode="auto">
              <a:xfrm>
                <a:off x="4015" y="1034"/>
                <a:ext cx="576" cy="667"/>
                <a:chOff x="792" y="872"/>
                <a:chExt cx="576" cy="667"/>
              </a:xfrm>
            </p:grpSpPr>
            <p:sp>
              <p:nvSpPr>
                <p:cNvPr id="135" name="Rectangle 41"/>
                <p:cNvSpPr>
                  <a:spLocks noChangeArrowheads="1"/>
                </p:cNvSpPr>
                <p:nvPr/>
              </p:nvSpPr>
              <p:spPr bwMode="auto">
                <a:xfrm>
                  <a:off x="792" y="1364"/>
                  <a:ext cx="576" cy="175"/>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Master IF</a:t>
                  </a:r>
                </a:p>
              </p:txBody>
            </p:sp>
            <p:sp>
              <p:nvSpPr>
                <p:cNvPr id="136" name="Rectangle 42"/>
                <p:cNvSpPr>
                  <a:spLocks noChangeArrowheads="1"/>
                </p:cNvSpPr>
                <p:nvPr/>
              </p:nvSpPr>
              <p:spPr bwMode="auto">
                <a:xfrm>
                  <a:off x="792" y="872"/>
                  <a:ext cx="576" cy="4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Protocol</a:t>
                  </a:r>
                </a:p>
              </p:txBody>
            </p:sp>
          </p:grpSp>
          <p:sp>
            <p:nvSpPr>
              <p:cNvPr id="107" name="AutoShape 43"/>
              <p:cNvSpPr>
                <a:spLocks noChangeArrowheads="1"/>
              </p:cNvSpPr>
              <p:nvPr/>
            </p:nvSpPr>
            <p:spPr bwMode="auto">
              <a:xfrm>
                <a:off x="4175" y="1710"/>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sp>
            <p:nvSpPr>
              <p:cNvPr id="108" name="Rectangle 44"/>
              <p:cNvSpPr>
                <a:spLocks noChangeArrowheads="1"/>
              </p:cNvSpPr>
              <p:nvPr/>
            </p:nvSpPr>
            <p:spPr bwMode="auto">
              <a:xfrm>
                <a:off x="4014" y="862"/>
                <a:ext cx="576" cy="173"/>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PHYs</a:t>
                </a:r>
              </a:p>
            </p:txBody>
          </p:sp>
          <p:grpSp>
            <p:nvGrpSpPr>
              <p:cNvPr id="109" name="Group 45"/>
              <p:cNvGrpSpPr>
                <a:grpSpLocks/>
              </p:cNvGrpSpPr>
              <p:nvPr/>
            </p:nvGrpSpPr>
            <p:grpSpPr bwMode="auto">
              <a:xfrm>
                <a:off x="4388" y="2076"/>
                <a:ext cx="577" cy="1247"/>
                <a:chOff x="4388" y="2076"/>
                <a:chExt cx="577" cy="1247"/>
              </a:xfrm>
            </p:grpSpPr>
            <p:sp>
              <p:nvSpPr>
                <p:cNvPr id="130" name="Rectangle 46"/>
                <p:cNvSpPr>
                  <a:spLocks noChangeArrowheads="1"/>
                </p:cNvSpPr>
                <p:nvPr/>
              </p:nvSpPr>
              <p:spPr bwMode="auto">
                <a:xfrm>
                  <a:off x="4388" y="2272"/>
                  <a:ext cx="576" cy="173"/>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Bridge</a:t>
                  </a:r>
                </a:p>
              </p:txBody>
            </p:sp>
            <p:sp>
              <p:nvSpPr>
                <p:cNvPr id="131" name="AutoShape 47"/>
                <p:cNvSpPr>
                  <a:spLocks noChangeArrowheads="1"/>
                </p:cNvSpPr>
                <p:nvPr/>
              </p:nvSpPr>
              <p:spPr bwMode="auto">
                <a:xfrm>
                  <a:off x="4548" y="2076"/>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sp>
              <p:nvSpPr>
                <p:cNvPr id="132" name="Rectangle 48"/>
                <p:cNvSpPr>
                  <a:spLocks noChangeArrowheads="1"/>
                </p:cNvSpPr>
                <p:nvPr/>
              </p:nvSpPr>
              <p:spPr bwMode="auto">
                <a:xfrm>
                  <a:off x="4389" y="2663"/>
                  <a:ext cx="576" cy="4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PCI-Express</a:t>
                  </a:r>
                </a:p>
              </p:txBody>
            </p:sp>
            <p:sp>
              <p:nvSpPr>
                <p:cNvPr id="133" name="AutoShape 49"/>
                <p:cNvSpPr>
                  <a:spLocks noChangeArrowheads="1"/>
                </p:cNvSpPr>
                <p:nvPr/>
              </p:nvSpPr>
              <p:spPr bwMode="auto">
                <a:xfrm>
                  <a:off x="4548" y="2462"/>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sp>
              <p:nvSpPr>
                <p:cNvPr id="134" name="Rectangle 50"/>
                <p:cNvSpPr>
                  <a:spLocks noChangeArrowheads="1"/>
                </p:cNvSpPr>
                <p:nvPr/>
              </p:nvSpPr>
              <p:spPr bwMode="auto">
                <a:xfrm>
                  <a:off x="4389" y="3150"/>
                  <a:ext cx="576" cy="173"/>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PCI-E PHY</a:t>
                  </a:r>
                </a:p>
              </p:txBody>
            </p:sp>
          </p:grpSp>
          <p:grpSp>
            <p:nvGrpSpPr>
              <p:cNvPr id="110" name="Group 51"/>
              <p:cNvGrpSpPr>
                <a:grpSpLocks/>
              </p:cNvGrpSpPr>
              <p:nvPr/>
            </p:nvGrpSpPr>
            <p:grpSpPr bwMode="auto">
              <a:xfrm>
                <a:off x="2590" y="2088"/>
                <a:ext cx="1222" cy="1596"/>
                <a:chOff x="2590" y="2088"/>
                <a:chExt cx="1222" cy="1596"/>
              </a:xfrm>
            </p:grpSpPr>
            <p:sp>
              <p:nvSpPr>
                <p:cNvPr id="120" name="Rectangle 52"/>
                <p:cNvSpPr>
                  <a:spLocks noChangeArrowheads="1"/>
                </p:cNvSpPr>
                <p:nvPr/>
              </p:nvSpPr>
              <p:spPr bwMode="auto">
                <a:xfrm>
                  <a:off x="2594" y="3024"/>
                  <a:ext cx="576" cy="175"/>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Slave IF</a:t>
                  </a:r>
                </a:p>
              </p:txBody>
            </p:sp>
            <p:sp>
              <p:nvSpPr>
                <p:cNvPr id="121" name="Rectangle 53"/>
                <p:cNvSpPr>
                  <a:spLocks noChangeArrowheads="1"/>
                </p:cNvSpPr>
                <p:nvPr/>
              </p:nvSpPr>
              <p:spPr bwMode="auto">
                <a:xfrm>
                  <a:off x="2594" y="3192"/>
                  <a:ext cx="576" cy="4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UART</a:t>
                  </a:r>
                </a:p>
              </p:txBody>
            </p:sp>
            <p:sp>
              <p:nvSpPr>
                <p:cNvPr id="122" name="AutoShape 54"/>
                <p:cNvSpPr>
                  <a:spLocks noChangeArrowheads="1"/>
                </p:cNvSpPr>
                <p:nvPr/>
              </p:nvSpPr>
              <p:spPr bwMode="auto">
                <a:xfrm>
                  <a:off x="2754" y="2850"/>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sp>
              <p:nvSpPr>
                <p:cNvPr id="123" name="Rectangle 55"/>
                <p:cNvSpPr>
                  <a:spLocks noChangeArrowheads="1"/>
                </p:cNvSpPr>
                <p:nvPr/>
              </p:nvSpPr>
              <p:spPr bwMode="auto">
                <a:xfrm>
                  <a:off x="2601" y="2284"/>
                  <a:ext cx="576" cy="173"/>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Bridge</a:t>
                  </a:r>
                </a:p>
              </p:txBody>
            </p:sp>
            <p:sp>
              <p:nvSpPr>
                <p:cNvPr id="124" name="AutoShape 56"/>
                <p:cNvSpPr>
                  <a:spLocks noChangeArrowheads="1"/>
                </p:cNvSpPr>
                <p:nvPr/>
              </p:nvSpPr>
              <p:spPr bwMode="auto">
                <a:xfrm>
                  <a:off x="2761" y="2088"/>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sp>
              <p:nvSpPr>
                <p:cNvPr id="125" name="AutoShape 57"/>
                <p:cNvSpPr>
                  <a:spLocks noChangeArrowheads="1"/>
                </p:cNvSpPr>
                <p:nvPr/>
              </p:nvSpPr>
              <p:spPr bwMode="auto">
                <a:xfrm>
                  <a:off x="2761" y="2474"/>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sp>
              <p:nvSpPr>
                <p:cNvPr id="126" name="Rectangle 58"/>
                <p:cNvSpPr>
                  <a:spLocks noChangeArrowheads="1"/>
                </p:cNvSpPr>
                <p:nvPr/>
              </p:nvSpPr>
              <p:spPr bwMode="auto">
                <a:xfrm>
                  <a:off x="2590" y="2661"/>
                  <a:ext cx="1219" cy="173"/>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dirty="0">
                      <a:solidFill>
                        <a:schemeClr val="bg1"/>
                      </a:solidFill>
                      <a:latin typeface="Calibri" pitchFamily="34" charset="0"/>
                    </a:rPr>
                    <a:t>AMBA AHB</a:t>
                  </a:r>
                </a:p>
              </p:txBody>
            </p:sp>
            <p:sp>
              <p:nvSpPr>
                <p:cNvPr id="127" name="Rectangle 59"/>
                <p:cNvSpPr>
                  <a:spLocks noChangeArrowheads="1"/>
                </p:cNvSpPr>
                <p:nvPr/>
              </p:nvSpPr>
              <p:spPr bwMode="auto">
                <a:xfrm>
                  <a:off x="3236" y="3021"/>
                  <a:ext cx="576" cy="175"/>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Slave IF</a:t>
                  </a:r>
                </a:p>
              </p:txBody>
            </p:sp>
            <p:sp>
              <p:nvSpPr>
                <p:cNvPr id="128" name="Rectangle 60"/>
                <p:cNvSpPr>
                  <a:spLocks noChangeArrowheads="1"/>
                </p:cNvSpPr>
                <p:nvPr/>
              </p:nvSpPr>
              <p:spPr bwMode="auto">
                <a:xfrm>
                  <a:off x="3236" y="3189"/>
                  <a:ext cx="576" cy="4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GPIO</a:t>
                  </a:r>
                </a:p>
              </p:txBody>
            </p:sp>
            <p:sp>
              <p:nvSpPr>
                <p:cNvPr id="129" name="AutoShape 61"/>
                <p:cNvSpPr>
                  <a:spLocks noChangeArrowheads="1"/>
                </p:cNvSpPr>
                <p:nvPr/>
              </p:nvSpPr>
              <p:spPr bwMode="auto">
                <a:xfrm>
                  <a:off x="3396" y="2847"/>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grpSp>
          <p:grpSp>
            <p:nvGrpSpPr>
              <p:cNvPr id="111" name="Group 62"/>
              <p:cNvGrpSpPr>
                <a:grpSpLocks/>
              </p:cNvGrpSpPr>
              <p:nvPr/>
            </p:nvGrpSpPr>
            <p:grpSpPr bwMode="auto">
              <a:xfrm>
                <a:off x="4703" y="1042"/>
                <a:ext cx="576" cy="667"/>
                <a:chOff x="792" y="872"/>
                <a:chExt cx="576" cy="667"/>
              </a:xfrm>
            </p:grpSpPr>
            <p:sp>
              <p:nvSpPr>
                <p:cNvPr id="118" name="Rectangle 63"/>
                <p:cNvSpPr>
                  <a:spLocks noChangeArrowheads="1"/>
                </p:cNvSpPr>
                <p:nvPr/>
              </p:nvSpPr>
              <p:spPr bwMode="auto">
                <a:xfrm>
                  <a:off x="792" y="1364"/>
                  <a:ext cx="576" cy="175"/>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Slave IF</a:t>
                  </a:r>
                </a:p>
              </p:txBody>
            </p:sp>
            <p:sp>
              <p:nvSpPr>
                <p:cNvPr id="119" name="Rectangle 64"/>
                <p:cNvSpPr>
                  <a:spLocks noChangeArrowheads="1"/>
                </p:cNvSpPr>
                <p:nvPr/>
              </p:nvSpPr>
              <p:spPr bwMode="auto">
                <a:xfrm>
                  <a:off x="792" y="872"/>
                  <a:ext cx="576" cy="4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Custom</a:t>
                  </a:r>
                </a:p>
                <a:p>
                  <a:pPr algn="ctr" eaLnBrk="0" hangingPunct="0"/>
                  <a:r>
                    <a:rPr lang="en-US" sz="800">
                      <a:latin typeface="Calibri" pitchFamily="34" charset="0"/>
                    </a:rPr>
                    <a:t>Core</a:t>
                  </a:r>
                </a:p>
                <a:p>
                  <a:pPr algn="ctr" eaLnBrk="0" hangingPunct="0"/>
                  <a:r>
                    <a:rPr lang="en-US" sz="800">
                      <a:latin typeface="Calibri" pitchFamily="34" charset="0"/>
                    </a:rPr>
                    <a:t>Front-end</a:t>
                  </a:r>
                </a:p>
              </p:txBody>
            </p:sp>
          </p:grpSp>
          <p:sp>
            <p:nvSpPr>
              <p:cNvPr id="112" name="AutoShape 65"/>
              <p:cNvSpPr>
                <a:spLocks noChangeArrowheads="1"/>
              </p:cNvSpPr>
              <p:nvPr/>
            </p:nvSpPr>
            <p:spPr bwMode="auto">
              <a:xfrm>
                <a:off x="4863" y="1718"/>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sp>
            <p:nvSpPr>
              <p:cNvPr id="113" name="Rectangle 66"/>
              <p:cNvSpPr>
                <a:spLocks noChangeArrowheads="1"/>
              </p:cNvSpPr>
              <p:nvPr/>
            </p:nvSpPr>
            <p:spPr bwMode="auto">
              <a:xfrm>
                <a:off x="4702" y="870"/>
                <a:ext cx="576" cy="173"/>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PHY</a:t>
                </a:r>
              </a:p>
            </p:txBody>
          </p:sp>
          <p:grpSp>
            <p:nvGrpSpPr>
              <p:cNvPr id="114" name="Group 67"/>
              <p:cNvGrpSpPr>
                <a:grpSpLocks/>
              </p:cNvGrpSpPr>
              <p:nvPr/>
            </p:nvGrpSpPr>
            <p:grpSpPr bwMode="auto">
              <a:xfrm>
                <a:off x="1880" y="2078"/>
                <a:ext cx="576" cy="834"/>
                <a:chOff x="1168" y="2071"/>
                <a:chExt cx="576" cy="834"/>
              </a:xfrm>
            </p:grpSpPr>
            <p:sp>
              <p:nvSpPr>
                <p:cNvPr id="115" name="Rectangle 68"/>
                <p:cNvSpPr>
                  <a:spLocks noChangeArrowheads="1"/>
                </p:cNvSpPr>
                <p:nvPr/>
              </p:nvSpPr>
              <p:spPr bwMode="auto">
                <a:xfrm>
                  <a:off x="1168" y="2245"/>
                  <a:ext cx="576" cy="175"/>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800">
                      <a:solidFill>
                        <a:schemeClr val="bg1"/>
                      </a:solidFill>
                      <a:latin typeface="Calibri" pitchFamily="34" charset="0"/>
                    </a:rPr>
                    <a:t>Master IF</a:t>
                  </a:r>
                </a:p>
              </p:txBody>
            </p:sp>
            <p:sp>
              <p:nvSpPr>
                <p:cNvPr id="116" name="Rectangle 69"/>
                <p:cNvSpPr>
                  <a:spLocks noChangeArrowheads="1"/>
                </p:cNvSpPr>
                <p:nvPr/>
              </p:nvSpPr>
              <p:spPr bwMode="auto">
                <a:xfrm>
                  <a:off x="1168" y="2413"/>
                  <a:ext cx="576" cy="4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800">
                      <a:latin typeface="Calibri" pitchFamily="34" charset="0"/>
                    </a:rPr>
                    <a:t>Custom</a:t>
                  </a:r>
                </a:p>
                <a:p>
                  <a:pPr algn="ctr" eaLnBrk="0" hangingPunct="0"/>
                  <a:r>
                    <a:rPr lang="en-US" sz="800">
                      <a:latin typeface="Calibri" pitchFamily="34" charset="0"/>
                    </a:rPr>
                    <a:t>Core</a:t>
                  </a:r>
                </a:p>
                <a:p>
                  <a:pPr algn="ctr" eaLnBrk="0" hangingPunct="0"/>
                  <a:r>
                    <a:rPr lang="en-US" sz="800">
                      <a:latin typeface="Calibri" pitchFamily="34" charset="0"/>
                    </a:rPr>
                    <a:t>Back-end</a:t>
                  </a:r>
                </a:p>
              </p:txBody>
            </p:sp>
            <p:sp>
              <p:nvSpPr>
                <p:cNvPr id="117" name="AutoShape 70"/>
                <p:cNvSpPr>
                  <a:spLocks noChangeArrowheads="1"/>
                </p:cNvSpPr>
                <p:nvPr/>
              </p:nvSpPr>
              <p:spPr bwMode="auto">
                <a:xfrm>
                  <a:off x="1328" y="2071"/>
                  <a:ext cx="256" cy="16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en-US"/>
                </a:p>
              </p:txBody>
            </p:sp>
          </p:grpSp>
        </p:grpSp>
        <p:sp>
          <p:nvSpPr>
            <p:cNvPr id="90" name="Rectangle 71"/>
            <p:cNvSpPr>
              <a:spLocks noChangeArrowheads="1"/>
            </p:cNvSpPr>
            <p:nvPr/>
          </p:nvSpPr>
          <p:spPr bwMode="auto">
            <a:xfrm>
              <a:off x="431" y="2558"/>
              <a:ext cx="807" cy="227"/>
            </a:xfrm>
            <a:prstGeom prst="rect">
              <a:avLst/>
            </a:prstGeom>
            <a:solidFill>
              <a:schemeClr val="bg1"/>
            </a:solidFill>
            <a:ln w="9525" algn="ctr">
              <a:solidFill>
                <a:schemeClr val="tx1"/>
              </a:solidFill>
              <a:miter lim="800000"/>
              <a:headEnd/>
              <a:tailEnd/>
            </a:ln>
          </p:spPr>
          <p:txBody>
            <a:bodyPr wrap="none" anchor="ctr"/>
            <a:lstStyle/>
            <a:p>
              <a:pPr algn="ctr" eaLnBrk="0" hangingPunct="0"/>
              <a:r>
                <a:rPr lang="en-US" sz="800">
                  <a:latin typeface="Calibri" pitchFamily="34" charset="0"/>
                </a:rPr>
                <a:t>Power-Management,</a:t>
              </a:r>
            </a:p>
            <a:p>
              <a:pPr algn="ctr" eaLnBrk="0" hangingPunct="0"/>
              <a:r>
                <a:rPr lang="en-US" sz="800">
                  <a:latin typeface="Calibri" pitchFamily="34" charset="0"/>
                </a:rPr>
                <a:t>Clock, Reset, Test, Analog</a:t>
              </a:r>
            </a:p>
          </p:txBody>
        </p:sp>
      </p:grpSp>
      <p:sp>
        <p:nvSpPr>
          <p:cNvPr id="144" name="Rectangle 15"/>
          <p:cNvSpPr txBox="1">
            <a:spLocks noChangeArrowheads="1"/>
          </p:cNvSpPr>
          <p:nvPr/>
        </p:nvSpPr>
        <p:spPr bwMode="auto">
          <a:xfrm>
            <a:off x="6102474" y="1491104"/>
            <a:ext cx="6354708" cy="3446600"/>
          </a:xfrm>
          <a:prstGeom prst="rect">
            <a:avLst/>
          </a:prstGeom>
          <a:noFill/>
          <a:ln w="9525">
            <a:noFill/>
            <a:miter lim="800000"/>
            <a:headEnd/>
            <a:tailEnd/>
          </a:ln>
        </p:spPr>
        <p:txBody>
          <a:bodyPr vert="horz" wrap="square" lIns="609468" tIns="60947" rIns="609468" bIns="60947" numCol="1" anchor="t" anchorCtr="0" compatLnSpc="1">
            <a:prstTxWarp prst="textNoShape">
              <a:avLst/>
            </a:prstTxWarp>
          </a:bodyPr>
          <a:lstStyle>
            <a:lvl1pPr marL="347472" indent="-347472" algn="l" rtl="0" eaLnBrk="1" fontAlgn="base" hangingPunct="1">
              <a:spcBef>
                <a:spcPts val="850"/>
              </a:spcBef>
              <a:spcAft>
                <a:spcPct val="0"/>
              </a:spcAft>
              <a:buClr>
                <a:srgbClr val="428C8A"/>
              </a:buClr>
              <a:buSzPct val="80000"/>
              <a:buFont typeface="Wingdings" pitchFamily="-112" charset="2"/>
              <a:buChar char="n"/>
              <a:defRPr sz="2800">
                <a:solidFill>
                  <a:schemeClr val="tx2"/>
                </a:solidFill>
                <a:latin typeface="+mn-lt"/>
                <a:ea typeface="ＭＳ Ｐゴシック" pitchFamily="-112" charset="-128"/>
                <a:cs typeface="+mn-cs"/>
              </a:defRPr>
            </a:lvl1pPr>
            <a:lvl2pPr marL="800100" indent="-420688" algn="l" rtl="0" eaLnBrk="1" fontAlgn="base" hangingPunct="1">
              <a:spcBef>
                <a:spcPts val="0"/>
              </a:spcBef>
              <a:spcAft>
                <a:spcPct val="0"/>
              </a:spcAft>
              <a:buClr>
                <a:schemeClr val="bg2"/>
              </a:buClr>
              <a:buFont typeface="Tahoma" pitchFamily="-112" charset="0"/>
              <a:buChar char="—"/>
              <a:defRPr sz="2400">
                <a:solidFill>
                  <a:schemeClr val="bg2"/>
                </a:solidFill>
                <a:latin typeface="+mn-lt"/>
                <a:ea typeface="ＭＳ Ｐゴシック" pitchFamily="-112" charset="-128"/>
              </a:defRPr>
            </a:lvl2pPr>
            <a:lvl3pPr marL="1089025" indent="-230188" algn="l" rtl="0" eaLnBrk="1" fontAlgn="base" hangingPunct="1">
              <a:spcBef>
                <a:spcPts val="0"/>
              </a:spcBef>
              <a:spcAft>
                <a:spcPct val="0"/>
              </a:spcAft>
              <a:buClr>
                <a:schemeClr val="bg2"/>
              </a:buClr>
              <a:buFont typeface="Tahoma" pitchFamily="-112" charset="0"/>
              <a:buChar char="–"/>
              <a:defRPr sz="2000">
                <a:solidFill>
                  <a:schemeClr val="bg2"/>
                </a:solidFill>
                <a:latin typeface="+mn-lt"/>
                <a:ea typeface="ＭＳ Ｐゴシック" pitchFamily="-112" charset="-128"/>
              </a:defRPr>
            </a:lvl3pPr>
            <a:lvl4pPr marL="1373188" indent="-212725" algn="l" rtl="0" eaLnBrk="1" fontAlgn="base" hangingPunct="1">
              <a:spcBef>
                <a:spcPts val="0"/>
              </a:spcBef>
              <a:spcAft>
                <a:spcPct val="0"/>
              </a:spcAft>
              <a:buClr>
                <a:schemeClr val="bg2"/>
              </a:buClr>
              <a:buFont typeface="Tahoma" pitchFamily="-112" charset="0"/>
              <a:buChar char="–"/>
              <a:defRPr sz="1800">
                <a:solidFill>
                  <a:schemeClr val="bg2"/>
                </a:solidFill>
                <a:latin typeface="+mn-lt"/>
                <a:ea typeface="ＭＳ Ｐゴシック" pitchFamily="-112" charset="-128"/>
              </a:defRPr>
            </a:lvl4pPr>
            <a:lvl5pPr marL="1597025" indent="-153988" algn="l" rtl="0" eaLnBrk="1" fontAlgn="base" hangingPunct="1">
              <a:spcBef>
                <a:spcPts val="0"/>
              </a:spcBef>
              <a:spcAft>
                <a:spcPct val="0"/>
              </a:spcAft>
              <a:buClr>
                <a:schemeClr val="bg2"/>
              </a:buClr>
              <a:buFont typeface="Arial" pitchFamily="34" charset="0"/>
              <a:buChar char="•"/>
              <a:defRPr sz="1800" baseline="0">
                <a:solidFill>
                  <a:schemeClr val="bg2"/>
                </a:solidFill>
                <a:latin typeface="+mn-lt"/>
                <a:ea typeface="ＭＳ Ｐゴシック" pitchFamily="-112" charset="-128"/>
              </a:defRPr>
            </a:lvl5pPr>
            <a:lvl6pPr marL="3352073"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6pPr>
            <a:lvl7pPr marL="3961541"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7pPr>
            <a:lvl8pPr marL="4571009"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8pPr>
            <a:lvl9pPr marL="5180477" indent="-304735" algn="l" rtl="0" eaLnBrk="1" fontAlgn="base" hangingPunct="1">
              <a:spcBef>
                <a:spcPct val="30000"/>
              </a:spcBef>
              <a:spcAft>
                <a:spcPct val="0"/>
              </a:spcAft>
              <a:buClr>
                <a:schemeClr val="bg2"/>
              </a:buClr>
              <a:buFont typeface="Tahoma" pitchFamily="-112" charset="0"/>
              <a:defRPr sz="2100">
                <a:solidFill>
                  <a:schemeClr val="bg2"/>
                </a:solidFill>
                <a:latin typeface="+mn-lt"/>
                <a:ea typeface="ＭＳ Ｐゴシック" pitchFamily="-112" charset="-128"/>
              </a:defRPr>
            </a:lvl9pPr>
          </a:lstStyle>
          <a:p>
            <a:pPr>
              <a:buFont typeface="Wingdings" panose="05000000000000000000" pitchFamily="2" charset="2"/>
              <a:buChar char="ü"/>
            </a:pPr>
            <a:r>
              <a:rPr lang="en-US" kern="0" dirty="0" smtClean="0">
                <a:ea typeface="ＭＳ Ｐゴシック"/>
              </a:rPr>
              <a:t>Processor cores</a:t>
            </a:r>
          </a:p>
          <a:p>
            <a:pPr>
              <a:buFont typeface="Wingdings" panose="05000000000000000000" pitchFamily="2" charset="2"/>
              <a:buChar char="ü"/>
            </a:pPr>
            <a:r>
              <a:rPr lang="en-US" kern="0" dirty="0" smtClean="0">
                <a:ea typeface="ＭＳ Ｐゴシック"/>
              </a:rPr>
              <a:t>DSP cores</a:t>
            </a:r>
          </a:p>
          <a:p>
            <a:pPr>
              <a:buFont typeface="Wingdings" panose="05000000000000000000" pitchFamily="2" charset="2"/>
              <a:buChar char="ü"/>
            </a:pPr>
            <a:r>
              <a:rPr lang="en-US" kern="0" dirty="0" smtClean="0">
                <a:ea typeface="ＭＳ Ｐゴシック"/>
              </a:rPr>
              <a:t>Many IP blocks</a:t>
            </a:r>
          </a:p>
          <a:p>
            <a:pPr>
              <a:buFont typeface="Wingdings" panose="05000000000000000000" pitchFamily="2" charset="2"/>
              <a:buChar char="ü"/>
            </a:pPr>
            <a:r>
              <a:rPr lang="en-US" kern="0" dirty="0" smtClean="0">
                <a:ea typeface="ＭＳ Ｐゴシック"/>
              </a:rPr>
              <a:t>Sophisticated interconnects</a:t>
            </a:r>
          </a:p>
          <a:p>
            <a:pPr>
              <a:buFont typeface="Wingdings" panose="05000000000000000000" pitchFamily="2" charset="2"/>
              <a:buChar char="ü"/>
            </a:pPr>
            <a:r>
              <a:rPr lang="en-US" kern="0" dirty="0" smtClean="0">
                <a:ea typeface="ＭＳ Ｐゴシック"/>
              </a:rPr>
              <a:t>Multiple bus bridges</a:t>
            </a:r>
          </a:p>
          <a:p>
            <a:pPr>
              <a:buFont typeface="Wingdings" panose="05000000000000000000" pitchFamily="2" charset="2"/>
              <a:buChar char="ü"/>
            </a:pPr>
            <a:r>
              <a:rPr lang="en-US" kern="0" dirty="0" smtClean="0">
                <a:ea typeface="ＭＳ Ｐゴシック"/>
              </a:rPr>
              <a:t>Advanced power management</a:t>
            </a:r>
          </a:p>
        </p:txBody>
      </p:sp>
      <p:sp>
        <p:nvSpPr>
          <p:cNvPr id="145" name="Rectangle 72"/>
          <p:cNvSpPr>
            <a:spLocks noChangeArrowheads="1"/>
          </p:cNvSpPr>
          <p:nvPr/>
        </p:nvSpPr>
        <p:spPr bwMode="auto">
          <a:xfrm>
            <a:off x="-1" y="5140325"/>
            <a:ext cx="12188825" cy="727075"/>
          </a:xfrm>
          <a:prstGeom prst="rect">
            <a:avLst/>
          </a:prstGeom>
          <a:gradFill rotWithShape="1">
            <a:gsLst>
              <a:gs pos="0">
                <a:srgbClr val="006699"/>
              </a:gs>
              <a:gs pos="50000">
                <a:schemeClr val="accent1"/>
              </a:gs>
              <a:gs pos="100000">
                <a:srgbClr val="006699"/>
              </a:gs>
            </a:gsLst>
            <a:lin ang="5400000" scaled="1"/>
          </a:gradFill>
          <a:ln w="9525" algn="ctr">
            <a:noFill/>
            <a:miter lim="800000"/>
            <a:headEnd/>
            <a:tailEnd/>
          </a:ln>
        </p:spPr>
        <p:txBody>
          <a:bodyPr anchor="ctr"/>
          <a:lstStyle/>
          <a:p>
            <a:pPr algn="ctr">
              <a:defRPr/>
            </a:pPr>
            <a:r>
              <a:rPr lang="en-US" b="1" dirty="0">
                <a:solidFill>
                  <a:schemeClr val="bg1"/>
                </a:solidFill>
                <a:latin typeface="+mn-lt"/>
                <a:ea typeface="ＭＳ Ｐゴシック" charset="-128"/>
                <a:cs typeface="+mn-cs"/>
              </a:rPr>
              <a:t>Many Asynchronous Clock Domains </a:t>
            </a:r>
          </a:p>
        </p:txBody>
      </p:sp>
    </p:spTree>
    <p:extLst>
      <p:ext uri="{BB962C8B-B14F-4D97-AF65-F5344CB8AC3E}">
        <p14:creationId xmlns:p14="http://schemas.microsoft.com/office/powerpoint/2010/main" val="4038101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1000"/>
                                        <p:tgtEl>
                                          <p:spTgt spid="87"/>
                                        </p:tgtEl>
                                      </p:cBhvr>
                                    </p:animEffect>
                                    <p:set>
                                      <p:cBhvr>
                                        <p:cTn id="7" dur="1" fill="hold">
                                          <p:stCondLst>
                                            <p:cond delay="999"/>
                                          </p:stCondLst>
                                        </p:cTn>
                                        <p:tgtEl>
                                          <p:spTgt spid="87"/>
                                        </p:tgtEl>
                                        <p:attrNameLst>
                                          <p:attrName>style.visibility</p:attrName>
                                        </p:attrNameLst>
                                      </p:cBhvr>
                                      <p:to>
                                        <p:strVal val="hidden"/>
                                      </p:to>
                                    </p:set>
                                  </p:childTnLst>
                                </p:cTn>
                              </p:par>
                              <p:par>
                                <p:cTn id="8" presetID="23" presetClass="entr" presetSubtype="16"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 calcmode="lin" valueType="num">
                                      <p:cBhvr>
                                        <p:cTn id="10" dur="1000" fill="hold"/>
                                        <p:tgtEl>
                                          <p:spTgt spid="88"/>
                                        </p:tgtEl>
                                        <p:attrNameLst>
                                          <p:attrName>ppt_w</p:attrName>
                                        </p:attrNameLst>
                                      </p:cBhvr>
                                      <p:tavLst>
                                        <p:tav tm="0">
                                          <p:val>
                                            <p:fltVal val="0"/>
                                          </p:val>
                                        </p:tav>
                                        <p:tav tm="100000">
                                          <p:val>
                                            <p:strVal val="#ppt_w"/>
                                          </p:val>
                                        </p:tav>
                                      </p:tavLst>
                                    </p:anim>
                                    <p:anim calcmode="lin" valueType="num">
                                      <p:cBhvr>
                                        <p:cTn id="11" dur="1000" fill="hold"/>
                                        <p:tgtEl>
                                          <p:spTgt spid="88"/>
                                        </p:tgtEl>
                                        <p:attrNameLst>
                                          <p:attrName>ppt_h</p:attrName>
                                        </p:attrNameLst>
                                      </p:cBhvr>
                                      <p:tavLst>
                                        <p:tav tm="0">
                                          <p:val>
                                            <p:fltVal val="0"/>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fade">
                                      <p:cBhvr>
                                        <p:cTn id="14" dur="1000"/>
                                        <p:tgtEl>
                                          <p:spTgt spid="76"/>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1000"/>
                                        <p:tgtEl>
                                          <p:spTgt spid="14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145"/>
                                        </p:tgtEl>
                                        <p:attrNameLst>
                                          <p:attrName>style.visibility</p:attrName>
                                        </p:attrNameLst>
                                      </p:cBhvr>
                                      <p:to>
                                        <p:strVal val="visible"/>
                                      </p:to>
                                    </p:set>
                                    <p:anim calcmode="lin" valueType="num">
                                      <p:cBhvr>
                                        <p:cTn id="23" dur="500" fill="hold"/>
                                        <p:tgtEl>
                                          <p:spTgt spid="145"/>
                                        </p:tgtEl>
                                        <p:attrNameLst>
                                          <p:attrName>ppt_w</p:attrName>
                                        </p:attrNameLst>
                                      </p:cBhvr>
                                      <p:tavLst>
                                        <p:tav tm="0">
                                          <p:val>
                                            <p:fltVal val="0"/>
                                          </p:val>
                                        </p:tav>
                                        <p:tav tm="100000">
                                          <p:val>
                                            <p:strVal val="#ppt_w"/>
                                          </p:val>
                                        </p:tav>
                                      </p:tavLst>
                                    </p:anim>
                                    <p:anim calcmode="lin" valueType="num">
                                      <p:cBhvr>
                                        <p:cTn id="24" dur="500" fill="hold"/>
                                        <p:tgtEl>
                                          <p:spTgt spid="1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What’s The Problem With </a:t>
            </a:r>
            <a:r>
              <a:rPr lang="en-US" dirty="0" smtClean="0"/>
              <a:t>Clocking Signals</a:t>
            </a:r>
            <a:r>
              <a:rPr lang="en-US" dirty="0"/>
              <a:t>?</a:t>
            </a:r>
          </a:p>
        </p:txBody>
      </p:sp>
      <p:sp>
        <p:nvSpPr>
          <p:cNvPr id="5" name="Slide Number Placeholder 4"/>
          <p:cNvSpPr>
            <a:spLocks noGrp="1"/>
          </p:cNvSpPr>
          <p:nvPr>
            <p:ph type="sldNum" sz="quarter" idx="11"/>
          </p:nvPr>
        </p:nvSpPr>
        <p:spPr/>
        <p:txBody>
          <a:bodyPr/>
          <a:lstStyle/>
          <a:p>
            <a:fld id="{B8EE6C0D-8D49-4EF2-B5AB-91C9339EB8BA}" type="slidenum">
              <a:rPr lang="en-US" smtClean="0"/>
              <a:pPr/>
              <a:t>7</a:t>
            </a:fld>
            <a:endParaRPr lang="en-US" dirty="0"/>
          </a:p>
        </p:txBody>
      </p:sp>
      <p:grpSp>
        <p:nvGrpSpPr>
          <p:cNvPr id="36" name="Group 35"/>
          <p:cNvGrpSpPr/>
          <p:nvPr/>
        </p:nvGrpSpPr>
        <p:grpSpPr>
          <a:xfrm>
            <a:off x="2223293" y="2590800"/>
            <a:ext cx="7742238" cy="2333625"/>
            <a:chOff x="796925" y="2363788"/>
            <a:chExt cx="7742238" cy="2333625"/>
          </a:xfrm>
        </p:grpSpPr>
        <p:sp>
          <p:nvSpPr>
            <p:cNvPr id="6" name="AutoShape 4"/>
            <p:cNvSpPr>
              <a:spLocks noChangeArrowheads="1"/>
            </p:cNvSpPr>
            <p:nvPr/>
          </p:nvSpPr>
          <p:spPr bwMode="auto">
            <a:xfrm>
              <a:off x="4529138" y="2740025"/>
              <a:ext cx="4010025" cy="1935163"/>
            </a:xfrm>
            <a:prstGeom prst="roundRect">
              <a:avLst>
                <a:gd name="adj" fmla="val 6745"/>
              </a:avLst>
            </a:prstGeom>
            <a:solidFill>
              <a:srgbClr val="66FF66">
                <a:alpha val="44000"/>
              </a:srgbClr>
            </a:solidFill>
            <a:ln w="9525">
              <a:noFill/>
              <a:round/>
              <a:headEnd/>
              <a:tailEnd/>
            </a:ln>
            <a:effectLst/>
          </p:spPr>
          <p:txBody>
            <a:bodyPr wrap="none" anchor="ctr"/>
            <a:lstStyle/>
            <a:p>
              <a:endParaRPr lang="en-US">
                <a:latin typeface="Arial" panose="020B0604020202020204" pitchFamily="34" charset="0"/>
                <a:cs typeface="Arial" panose="020B0604020202020204" pitchFamily="34" charset="0"/>
              </a:endParaRPr>
            </a:p>
          </p:txBody>
        </p:sp>
        <p:sp>
          <p:nvSpPr>
            <p:cNvPr id="7" name="AutoShape 5"/>
            <p:cNvSpPr>
              <a:spLocks noChangeArrowheads="1"/>
            </p:cNvSpPr>
            <p:nvPr/>
          </p:nvSpPr>
          <p:spPr bwMode="auto">
            <a:xfrm>
              <a:off x="796925" y="2740025"/>
              <a:ext cx="3743325" cy="1935163"/>
            </a:xfrm>
            <a:prstGeom prst="roundRect">
              <a:avLst>
                <a:gd name="adj" fmla="val 7148"/>
              </a:avLst>
            </a:prstGeom>
            <a:solidFill>
              <a:srgbClr val="FF9900">
                <a:alpha val="24001"/>
              </a:srgbClr>
            </a:solidFill>
            <a:ln w="9525">
              <a:noFill/>
              <a:round/>
              <a:headEnd/>
              <a:tailEnd/>
            </a:ln>
            <a:effectLst/>
          </p:spPr>
          <p:txBody>
            <a:bodyPr wrap="none" anchor="ctr"/>
            <a:lstStyle/>
            <a:p>
              <a:endParaRPr lang="en-US">
                <a:latin typeface="Arial" panose="020B0604020202020204" pitchFamily="34" charset="0"/>
                <a:cs typeface="Arial" panose="020B0604020202020204" pitchFamily="34" charset="0"/>
              </a:endParaRPr>
            </a:p>
          </p:txBody>
        </p:sp>
        <p:sp>
          <p:nvSpPr>
            <p:cNvPr id="8" name="Rectangle 6"/>
            <p:cNvSpPr>
              <a:spLocks noChangeArrowheads="1"/>
            </p:cNvSpPr>
            <p:nvPr/>
          </p:nvSpPr>
          <p:spPr bwMode="auto">
            <a:xfrm>
              <a:off x="3482975" y="3302000"/>
              <a:ext cx="668338" cy="923925"/>
            </a:xfrm>
            <a:prstGeom prst="rect">
              <a:avLst/>
            </a:prstGeom>
            <a:solidFill>
              <a:srgbClr val="FF9900"/>
            </a:solidFill>
            <a:ln w="9525">
              <a:solidFill>
                <a:schemeClr val="tx1"/>
              </a:solidFill>
              <a:miter lim="800000"/>
              <a:headEnd/>
              <a:tailEnd/>
            </a:ln>
            <a:effectLst/>
          </p:spPr>
          <p:txBody>
            <a:bodyPr wrap="none" anchor="ctr"/>
            <a:lstStyle/>
            <a:p>
              <a:endParaRPr lang="en-US">
                <a:latin typeface="Arial" panose="020B0604020202020204" pitchFamily="34" charset="0"/>
                <a:cs typeface="Arial" panose="020B0604020202020204" pitchFamily="34" charset="0"/>
              </a:endParaRPr>
            </a:p>
          </p:txBody>
        </p:sp>
        <p:sp>
          <p:nvSpPr>
            <p:cNvPr id="9" name="AutoShape 7"/>
            <p:cNvSpPr>
              <a:spLocks noChangeArrowheads="1"/>
            </p:cNvSpPr>
            <p:nvPr/>
          </p:nvSpPr>
          <p:spPr bwMode="auto">
            <a:xfrm rot="5400000">
              <a:off x="3473450" y="3886200"/>
              <a:ext cx="211138" cy="192088"/>
            </a:xfrm>
            <a:prstGeom prst="triangle">
              <a:avLst>
                <a:gd name="adj" fmla="val 50000"/>
              </a:avLst>
            </a:prstGeom>
            <a:solidFill>
              <a:srgbClr val="FF9900"/>
            </a:solidFill>
            <a:ln w="9525">
              <a:solidFill>
                <a:schemeClr val="tx1"/>
              </a:solidFill>
              <a:miter lim="800000"/>
              <a:headEnd/>
              <a:tailEnd/>
            </a:ln>
            <a:effectLst/>
          </p:spPr>
          <p:txBody>
            <a:bodyPr wrap="none" anchor="ctr"/>
            <a:lstStyle/>
            <a:p>
              <a:endParaRPr lang="en-US">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2922588" y="3481388"/>
              <a:ext cx="560387" cy="0"/>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11" name="Line 9"/>
            <p:cNvSpPr>
              <a:spLocks noChangeShapeType="1"/>
            </p:cNvSpPr>
            <p:nvPr/>
          </p:nvSpPr>
          <p:spPr bwMode="auto">
            <a:xfrm>
              <a:off x="3149600" y="3994150"/>
              <a:ext cx="341313" cy="0"/>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12" name="Line 10"/>
            <p:cNvSpPr>
              <a:spLocks noChangeShapeType="1"/>
            </p:cNvSpPr>
            <p:nvPr/>
          </p:nvSpPr>
          <p:spPr bwMode="auto">
            <a:xfrm>
              <a:off x="4160838" y="3457575"/>
              <a:ext cx="227012" cy="0"/>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13" name="Rectangle 11"/>
            <p:cNvSpPr>
              <a:spLocks noChangeArrowheads="1"/>
            </p:cNvSpPr>
            <p:nvPr/>
          </p:nvSpPr>
          <p:spPr bwMode="auto">
            <a:xfrm>
              <a:off x="5040313" y="3279775"/>
              <a:ext cx="668337" cy="923925"/>
            </a:xfrm>
            <a:prstGeom prst="rect">
              <a:avLst/>
            </a:prstGeom>
            <a:solidFill>
              <a:srgbClr val="6699FF"/>
            </a:solidFill>
            <a:ln w="9525">
              <a:solidFill>
                <a:schemeClr val="tx1"/>
              </a:solidFill>
              <a:miter lim="800000"/>
              <a:headEnd/>
              <a:tailEnd/>
            </a:ln>
            <a:effectLst/>
          </p:spPr>
          <p:txBody>
            <a:bodyPr wrap="none" anchor="ctr"/>
            <a:lstStyle/>
            <a:p>
              <a:endParaRPr lang="en-US">
                <a:latin typeface="Arial" panose="020B0604020202020204" pitchFamily="34" charset="0"/>
                <a:cs typeface="Arial" panose="020B0604020202020204" pitchFamily="34" charset="0"/>
              </a:endParaRPr>
            </a:p>
          </p:txBody>
        </p:sp>
        <p:sp>
          <p:nvSpPr>
            <p:cNvPr id="14" name="AutoShape 12"/>
            <p:cNvSpPr>
              <a:spLocks noChangeArrowheads="1"/>
            </p:cNvSpPr>
            <p:nvPr/>
          </p:nvSpPr>
          <p:spPr bwMode="auto">
            <a:xfrm rot="5400000">
              <a:off x="5029994" y="3864769"/>
              <a:ext cx="212725" cy="192087"/>
            </a:xfrm>
            <a:prstGeom prst="triangle">
              <a:avLst>
                <a:gd name="adj" fmla="val 50000"/>
              </a:avLst>
            </a:prstGeom>
            <a:solidFill>
              <a:srgbClr val="6699FF"/>
            </a:solidFill>
            <a:ln w="9525">
              <a:solidFill>
                <a:schemeClr val="tx1"/>
              </a:solidFill>
              <a:miter lim="800000"/>
              <a:headEnd/>
              <a:tailEnd/>
            </a:ln>
            <a:effectLst/>
          </p:spPr>
          <p:txBody>
            <a:bodyPr wrap="none" anchor="ctr"/>
            <a:lstStyle/>
            <a:p>
              <a:endParaRPr lang="en-US">
                <a:latin typeface="Arial" panose="020B0604020202020204" pitchFamily="34" charset="0"/>
                <a:cs typeface="Arial" panose="020B0604020202020204" pitchFamily="34" charset="0"/>
              </a:endParaRPr>
            </a:p>
          </p:txBody>
        </p:sp>
        <p:sp>
          <p:nvSpPr>
            <p:cNvPr id="15" name="Line 13"/>
            <p:cNvSpPr>
              <a:spLocks noChangeShapeType="1"/>
            </p:cNvSpPr>
            <p:nvPr/>
          </p:nvSpPr>
          <p:spPr bwMode="auto">
            <a:xfrm>
              <a:off x="4813300" y="3459163"/>
              <a:ext cx="227013" cy="0"/>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16" name="Line 14"/>
            <p:cNvSpPr>
              <a:spLocks noChangeShapeType="1"/>
            </p:cNvSpPr>
            <p:nvPr/>
          </p:nvSpPr>
          <p:spPr bwMode="auto">
            <a:xfrm>
              <a:off x="4821238" y="3971925"/>
              <a:ext cx="227012" cy="0"/>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17" name="Line 15"/>
            <p:cNvSpPr>
              <a:spLocks noChangeShapeType="1"/>
            </p:cNvSpPr>
            <p:nvPr/>
          </p:nvSpPr>
          <p:spPr bwMode="auto">
            <a:xfrm>
              <a:off x="5718175" y="3435350"/>
              <a:ext cx="836613" cy="0"/>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18" name="AutoShape 16"/>
            <p:cNvSpPr>
              <a:spLocks noChangeArrowheads="1"/>
            </p:cNvSpPr>
            <p:nvPr/>
          </p:nvSpPr>
          <p:spPr bwMode="auto">
            <a:xfrm>
              <a:off x="6086475" y="3036888"/>
              <a:ext cx="1768475" cy="1166812"/>
            </a:xfrm>
            <a:prstGeom prst="cloudCallout">
              <a:avLst>
                <a:gd name="adj1" fmla="val 35458"/>
                <a:gd name="adj2" fmla="val 15338"/>
              </a:avLst>
            </a:prstGeom>
            <a:solidFill>
              <a:srgbClr val="6699FF"/>
            </a:solidFill>
            <a:ln w="9525">
              <a:solidFill>
                <a:schemeClr val="tx1"/>
              </a:solidFill>
              <a:round/>
              <a:headEnd/>
              <a:tailEnd/>
            </a:ln>
            <a:effectLst/>
          </p:spPr>
          <p:txBody>
            <a:bodyPr/>
            <a:lstStyle/>
            <a:p>
              <a:pPr algn="ctr" eaLnBrk="0" hangingPunct="0"/>
              <a:r>
                <a:rPr lang="en-US" sz="3200" dirty="0">
                  <a:solidFill>
                    <a:schemeClr val="bg1"/>
                  </a:solidFill>
                  <a:effectLst>
                    <a:outerShdw blurRad="38100" dist="38100" dir="2700000" algn="tl">
                      <a:srgbClr val="000000"/>
                    </a:outerShdw>
                  </a:effectLst>
                  <a:latin typeface="Arial" panose="020B0604020202020204" pitchFamily="34" charset="0"/>
                  <a:cs typeface="Arial" panose="020B0604020202020204" pitchFamily="34" charset="0"/>
                </a:rPr>
                <a:t>Logic</a:t>
              </a:r>
            </a:p>
            <a:p>
              <a:pPr algn="ctr" eaLnBrk="0" hangingPunct="0"/>
              <a:endParaRPr lang="en-US" sz="3600" dirty="0">
                <a:solidFill>
                  <a:schemeClr val="bg1"/>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
          <p:nvSpPr>
            <p:cNvPr id="19" name="Line 17"/>
            <p:cNvSpPr>
              <a:spLocks noChangeShapeType="1"/>
            </p:cNvSpPr>
            <p:nvPr/>
          </p:nvSpPr>
          <p:spPr bwMode="auto">
            <a:xfrm>
              <a:off x="2590800" y="4083050"/>
              <a:ext cx="0" cy="231775"/>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20" name="Line 18"/>
            <p:cNvSpPr>
              <a:spLocks noChangeShapeType="1"/>
            </p:cNvSpPr>
            <p:nvPr/>
          </p:nvSpPr>
          <p:spPr bwMode="auto">
            <a:xfrm flipH="1">
              <a:off x="4821238" y="3976688"/>
              <a:ext cx="1587" cy="355600"/>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21" name="Line 19"/>
            <p:cNvSpPr>
              <a:spLocks noChangeShapeType="1"/>
            </p:cNvSpPr>
            <p:nvPr/>
          </p:nvSpPr>
          <p:spPr bwMode="auto">
            <a:xfrm>
              <a:off x="4387850" y="3457575"/>
              <a:ext cx="425450" cy="0"/>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22" name="Oval 20"/>
            <p:cNvSpPr>
              <a:spLocks noChangeArrowheads="1"/>
            </p:cNvSpPr>
            <p:nvPr/>
          </p:nvSpPr>
          <p:spPr bwMode="auto">
            <a:xfrm>
              <a:off x="2408238" y="4297363"/>
              <a:ext cx="333375" cy="185737"/>
            </a:xfrm>
            <a:prstGeom prst="ellipse">
              <a:avLst/>
            </a:prstGeom>
            <a:solidFill>
              <a:srgbClr val="FF9900"/>
            </a:solidFill>
            <a:ln w="9525">
              <a:solidFill>
                <a:schemeClr val="tx1"/>
              </a:solidFill>
              <a:round/>
              <a:headEnd/>
              <a:tailEnd/>
            </a:ln>
            <a:effectLst/>
          </p:spPr>
          <p:txBody>
            <a:bodyPr wrap="none" anchor="ctr"/>
            <a:lstStyle/>
            <a:p>
              <a:pPr algn="ctr" eaLnBrk="0" hangingPunct="0"/>
              <a:r>
                <a:rPr lang="en-US" sz="1200">
                  <a:solidFill>
                    <a:schemeClr val="bg1"/>
                  </a:solidFill>
                  <a:effectLst>
                    <a:outerShdw blurRad="38100" dist="38100" dir="2700000" algn="tl">
                      <a:srgbClr val="000000"/>
                    </a:outerShdw>
                  </a:effectLst>
                  <a:latin typeface="Arial" panose="020B0604020202020204" pitchFamily="34" charset="0"/>
                  <a:cs typeface="Arial" panose="020B0604020202020204" pitchFamily="34" charset="0"/>
                </a:rPr>
                <a:t>A</a:t>
              </a:r>
            </a:p>
          </p:txBody>
        </p:sp>
        <p:sp>
          <p:nvSpPr>
            <p:cNvPr id="23" name="Line 21"/>
            <p:cNvSpPr>
              <a:spLocks noChangeShapeType="1"/>
            </p:cNvSpPr>
            <p:nvPr/>
          </p:nvSpPr>
          <p:spPr bwMode="auto">
            <a:xfrm flipV="1">
              <a:off x="2636838" y="3994150"/>
              <a:ext cx="539750" cy="0"/>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24" name="AutoShape 22"/>
            <p:cNvSpPr>
              <a:spLocks noChangeArrowheads="1"/>
            </p:cNvSpPr>
            <p:nvPr/>
          </p:nvSpPr>
          <p:spPr bwMode="auto">
            <a:xfrm>
              <a:off x="1258888" y="3057525"/>
              <a:ext cx="1768475" cy="1168400"/>
            </a:xfrm>
            <a:prstGeom prst="cloudCallout">
              <a:avLst>
                <a:gd name="adj1" fmla="val -13014"/>
                <a:gd name="adj2" fmla="val 18551"/>
              </a:avLst>
            </a:prstGeom>
            <a:solidFill>
              <a:srgbClr val="FF9900"/>
            </a:solidFill>
            <a:ln w="9525">
              <a:solidFill>
                <a:schemeClr val="tx1"/>
              </a:solidFill>
              <a:round/>
              <a:headEnd/>
              <a:tailEnd/>
            </a:ln>
            <a:effectLst/>
          </p:spPr>
          <p:txBody>
            <a:bodyPr/>
            <a:lstStyle/>
            <a:p>
              <a:pPr algn="ctr" eaLnBrk="0" hangingPunct="0"/>
              <a:r>
                <a:rPr lang="en-US" sz="3200" dirty="0">
                  <a:solidFill>
                    <a:schemeClr val="bg1"/>
                  </a:solidFill>
                  <a:effectLst>
                    <a:outerShdw blurRad="38100" dist="38100" dir="2700000" algn="tl">
                      <a:srgbClr val="000000"/>
                    </a:outerShdw>
                  </a:effectLst>
                  <a:latin typeface="Arial" panose="020B0604020202020204" pitchFamily="34" charset="0"/>
                  <a:cs typeface="Arial" panose="020B0604020202020204" pitchFamily="34" charset="0"/>
                </a:rPr>
                <a:t>Logic</a:t>
              </a:r>
            </a:p>
          </p:txBody>
        </p:sp>
        <p:sp>
          <p:nvSpPr>
            <p:cNvPr id="25" name="Text Box 23"/>
            <p:cNvSpPr txBox="1">
              <a:spLocks noChangeArrowheads="1"/>
            </p:cNvSpPr>
            <p:nvPr/>
          </p:nvSpPr>
          <p:spPr bwMode="auto">
            <a:xfrm>
              <a:off x="4151313" y="3236913"/>
              <a:ext cx="390525" cy="304800"/>
            </a:xfrm>
            <a:prstGeom prst="rect">
              <a:avLst/>
            </a:prstGeom>
            <a:noFill/>
            <a:ln w="9525">
              <a:noFill/>
              <a:miter lim="800000"/>
              <a:headEnd/>
              <a:tailEnd/>
            </a:ln>
            <a:effectLst/>
          </p:spPr>
          <p:txBody>
            <a:bodyPr wrap="none">
              <a:spAutoFit/>
            </a:bodyPr>
            <a:lstStyle/>
            <a:p>
              <a:pPr eaLnBrk="0" hangingPunct="0"/>
              <a:r>
                <a:rPr lang="en-US" sz="1400" b="1">
                  <a:latin typeface="Arial" panose="020B0604020202020204" pitchFamily="34" charset="0"/>
                  <a:cs typeface="Arial" panose="020B0604020202020204" pitchFamily="34" charset="0"/>
                </a:rPr>
                <a:t>Tx</a:t>
              </a:r>
            </a:p>
          </p:txBody>
        </p:sp>
        <p:sp>
          <p:nvSpPr>
            <p:cNvPr id="26" name="Text Box 24"/>
            <p:cNvSpPr txBox="1">
              <a:spLocks noChangeArrowheads="1"/>
            </p:cNvSpPr>
            <p:nvPr/>
          </p:nvSpPr>
          <p:spPr bwMode="auto">
            <a:xfrm>
              <a:off x="5718175" y="3203575"/>
              <a:ext cx="411163" cy="304800"/>
            </a:xfrm>
            <a:prstGeom prst="rect">
              <a:avLst/>
            </a:prstGeom>
            <a:noFill/>
            <a:ln w="9525">
              <a:noFill/>
              <a:miter lim="800000"/>
              <a:headEnd/>
              <a:tailEnd/>
            </a:ln>
            <a:effectLst/>
          </p:spPr>
          <p:txBody>
            <a:bodyPr wrap="none">
              <a:spAutoFit/>
            </a:bodyPr>
            <a:lstStyle/>
            <a:p>
              <a:pPr eaLnBrk="0" hangingPunct="0"/>
              <a:r>
                <a:rPr lang="en-US" sz="1400" b="1">
                  <a:latin typeface="Arial" panose="020B0604020202020204" pitchFamily="34" charset="0"/>
                  <a:cs typeface="Arial" panose="020B0604020202020204" pitchFamily="34" charset="0"/>
                </a:rPr>
                <a:t>Rx</a:t>
              </a:r>
            </a:p>
          </p:txBody>
        </p:sp>
        <p:sp>
          <p:nvSpPr>
            <p:cNvPr id="27" name="Text Box 25"/>
            <p:cNvSpPr txBox="1">
              <a:spLocks noChangeArrowheads="1"/>
            </p:cNvSpPr>
            <p:nvPr/>
          </p:nvSpPr>
          <p:spPr bwMode="auto">
            <a:xfrm>
              <a:off x="2800350" y="4360863"/>
              <a:ext cx="1719263" cy="336550"/>
            </a:xfrm>
            <a:prstGeom prst="rect">
              <a:avLst/>
            </a:prstGeom>
            <a:noFill/>
            <a:ln w="9525">
              <a:noFill/>
              <a:miter lim="800000"/>
              <a:headEnd/>
              <a:tailEnd/>
            </a:ln>
            <a:effectLst/>
          </p:spPr>
          <p:txBody>
            <a:bodyPr wrap="none">
              <a:spAutoFit/>
            </a:bodyPr>
            <a:lstStyle/>
            <a:p>
              <a:pPr eaLnBrk="0" hangingPunct="0"/>
              <a:r>
                <a:rPr lang="en-US" sz="1600" b="1" dirty="0">
                  <a:latin typeface="Arial" panose="020B0604020202020204" pitchFamily="34" charset="0"/>
                  <a:cs typeface="Arial" panose="020B0604020202020204" pitchFamily="34" charset="0"/>
                </a:rPr>
                <a:t>Clock domain A</a:t>
              </a:r>
            </a:p>
          </p:txBody>
        </p:sp>
        <p:sp>
          <p:nvSpPr>
            <p:cNvPr id="28" name="Text Box 26"/>
            <p:cNvSpPr txBox="1">
              <a:spLocks noChangeArrowheads="1"/>
            </p:cNvSpPr>
            <p:nvPr/>
          </p:nvSpPr>
          <p:spPr bwMode="auto">
            <a:xfrm>
              <a:off x="6353175" y="4360863"/>
              <a:ext cx="1719263" cy="336550"/>
            </a:xfrm>
            <a:prstGeom prst="rect">
              <a:avLst/>
            </a:prstGeom>
            <a:noFill/>
            <a:ln w="9525">
              <a:noFill/>
              <a:miter lim="800000"/>
              <a:headEnd/>
              <a:tailEnd/>
            </a:ln>
            <a:effectLst/>
          </p:spPr>
          <p:txBody>
            <a:bodyPr wrap="none">
              <a:spAutoFit/>
            </a:bodyPr>
            <a:lstStyle/>
            <a:p>
              <a:pPr eaLnBrk="0" hangingPunct="0"/>
              <a:r>
                <a:rPr lang="en-US" sz="1600" b="1">
                  <a:latin typeface="Arial" panose="020B0604020202020204" pitchFamily="34" charset="0"/>
                  <a:cs typeface="Arial" panose="020B0604020202020204" pitchFamily="34" charset="0"/>
                </a:rPr>
                <a:t>Clock domain B</a:t>
              </a:r>
            </a:p>
          </p:txBody>
        </p:sp>
        <p:sp>
          <p:nvSpPr>
            <p:cNvPr id="29" name="Line 27"/>
            <p:cNvSpPr>
              <a:spLocks noChangeShapeType="1"/>
            </p:cNvSpPr>
            <p:nvPr/>
          </p:nvSpPr>
          <p:spPr bwMode="auto">
            <a:xfrm>
              <a:off x="4813300" y="4341813"/>
              <a:ext cx="1408113" cy="0"/>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30" name="Line 28"/>
            <p:cNvSpPr>
              <a:spLocks noChangeShapeType="1"/>
            </p:cNvSpPr>
            <p:nvPr/>
          </p:nvSpPr>
          <p:spPr bwMode="auto">
            <a:xfrm>
              <a:off x="6378575" y="4067175"/>
              <a:ext cx="0" cy="230188"/>
            </a:xfrm>
            <a:prstGeom prst="line">
              <a:avLst/>
            </a:prstGeom>
            <a:noFill/>
            <a:ln w="9525">
              <a:solidFill>
                <a:schemeClr val="tx1"/>
              </a:solidFill>
              <a:round/>
              <a:headEnd/>
              <a:tailEnd/>
            </a:ln>
            <a:effectLst/>
          </p:spPr>
          <p:txBody>
            <a:bodyPr/>
            <a:lstStyle/>
            <a:p>
              <a:endParaRPr lang="en-US">
                <a:latin typeface="Arial" panose="020B0604020202020204" pitchFamily="34" charset="0"/>
                <a:cs typeface="Arial" panose="020B0604020202020204" pitchFamily="34" charset="0"/>
              </a:endParaRPr>
            </a:p>
          </p:txBody>
        </p:sp>
        <p:sp>
          <p:nvSpPr>
            <p:cNvPr id="31" name="Oval 29"/>
            <p:cNvSpPr>
              <a:spLocks noChangeArrowheads="1"/>
            </p:cNvSpPr>
            <p:nvPr/>
          </p:nvSpPr>
          <p:spPr bwMode="auto">
            <a:xfrm>
              <a:off x="6221413" y="4241800"/>
              <a:ext cx="333375" cy="185738"/>
            </a:xfrm>
            <a:prstGeom prst="ellipse">
              <a:avLst/>
            </a:prstGeom>
            <a:solidFill>
              <a:schemeClr val="accent1"/>
            </a:solidFill>
            <a:ln w="9525">
              <a:solidFill>
                <a:schemeClr val="tx1"/>
              </a:solidFill>
              <a:round/>
              <a:headEnd/>
              <a:tailEnd/>
            </a:ln>
            <a:effectLst/>
          </p:spPr>
          <p:txBody>
            <a:bodyPr wrap="none" anchor="ctr"/>
            <a:lstStyle/>
            <a:p>
              <a:pPr algn="ctr" eaLnBrk="0" hangingPunct="0"/>
              <a:r>
                <a:rPr lang="en-US" sz="1200">
                  <a:solidFill>
                    <a:schemeClr val="bg1"/>
                  </a:solidFill>
                  <a:effectLst>
                    <a:outerShdw blurRad="38100" dist="38100" dir="2700000" algn="tl">
                      <a:srgbClr val="000000"/>
                    </a:outerShdw>
                  </a:effectLst>
                  <a:latin typeface="Arial" panose="020B0604020202020204" pitchFamily="34" charset="0"/>
                  <a:cs typeface="Arial" panose="020B0604020202020204" pitchFamily="34" charset="0"/>
                </a:rPr>
                <a:t>B</a:t>
              </a:r>
            </a:p>
          </p:txBody>
        </p:sp>
        <p:sp>
          <p:nvSpPr>
            <p:cNvPr id="32" name="AutoShape 30"/>
            <p:cNvSpPr>
              <a:spLocks noChangeArrowheads="1"/>
            </p:cNvSpPr>
            <p:nvPr/>
          </p:nvSpPr>
          <p:spPr bwMode="auto">
            <a:xfrm>
              <a:off x="3287713" y="3001963"/>
              <a:ext cx="2635250" cy="1420812"/>
            </a:xfrm>
            <a:prstGeom prst="roundRect">
              <a:avLst>
                <a:gd name="adj" fmla="val 10949"/>
              </a:avLst>
            </a:prstGeom>
            <a:solidFill>
              <a:srgbClr val="3399FF">
                <a:alpha val="28000"/>
              </a:srgbClr>
            </a:solidFill>
            <a:ln w="9525" algn="ctr">
              <a:noFill/>
              <a:round/>
              <a:headEnd/>
              <a:tailEnd/>
            </a:ln>
            <a:effectLst/>
          </p:spPr>
          <p:txBody>
            <a:bodyPr wrap="none" anchor="ctr"/>
            <a:lstStyle/>
            <a:p>
              <a:endParaRPr lang="en-US">
                <a:latin typeface="Arial" panose="020B0604020202020204" pitchFamily="34" charset="0"/>
                <a:cs typeface="Arial" panose="020B0604020202020204" pitchFamily="34" charset="0"/>
              </a:endParaRPr>
            </a:p>
          </p:txBody>
        </p:sp>
        <p:grpSp>
          <p:nvGrpSpPr>
            <p:cNvPr id="33" name="Group 31"/>
            <p:cNvGrpSpPr>
              <a:grpSpLocks/>
            </p:cNvGrpSpPr>
            <p:nvPr/>
          </p:nvGrpSpPr>
          <p:grpSpPr bwMode="auto">
            <a:xfrm>
              <a:off x="4545013" y="2363788"/>
              <a:ext cx="3208337" cy="1116012"/>
              <a:chOff x="2863" y="1489"/>
              <a:chExt cx="2021" cy="703"/>
            </a:xfrm>
          </p:grpSpPr>
          <p:sp>
            <p:nvSpPr>
              <p:cNvPr id="34" name="Text Box 32"/>
              <p:cNvSpPr txBox="1">
                <a:spLocks noChangeArrowheads="1"/>
              </p:cNvSpPr>
              <p:nvPr/>
            </p:nvSpPr>
            <p:spPr bwMode="auto">
              <a:xfrm>
                <a:off x="3279" y="1489"/>
                <a:ext cx="1605" cy="179"/>
              </a:xfrm>
              <a:prstGeom prst="rect">
                <a:avLst/>
              </a:prstGeom>
              <a:noFill/>
              <a:ln w="9525">
                <a:solidFill>
                  <a:schemeClr val="tx1"/>
                </a:solidFill>
                <a:miter lim="800000"/>
                <a:headEnd/>
                <a:tailEnd/>
              </a:ln>
              <a:effectLst/>
            </p:spPr>
            <p:txBody>
              <a:bodyPr>
                <a:spAutoFit/>
              </a:bodyPr>
              <a:lstStyle/>
              <a:p>
                <a:pPr algn="ctr" eaLnBrk="0" hangingPunct="0"/>
                <a:r>
                  <a:rPr lang="en-US" sz="1200" b="1">
                    <a:solidFill>
                      <a:schemeClr val="tx2"/>
                    </a:solidFill>
                    <a:latin typeface="Arial" panose="020B0604020202020204" pitchFamily="34" charset="0"/>
                    <a:cs typeface="Arial" panose="020B0604020202020204" pitchFamily="34" charset="0"/>
                  </a:rPr>
                  <a:t>Clock-Domain Crossing signal</a:t>
                </a:r>
              </a:p>
            </p:txBody>
          </p:sp>
          <p:sp>
            <p:nvSpPr>
              <p:cNvPr id="35" name="Freeform 33"/>
              <p:cNvSpPr>
                <a:spLocks/>
              </p:cNvSpPr>
              <p:nvPr/>
            </p:nvSpPr>
            <p:spPr bwMode="auto">
              <a:xfrm>
                <a:off x="2863" y="1582"/>
                <a:ext cx="412" cy="610"/>
              </a:xfrm>
              <a:custGeom>
                <a:avLst/>
                <a:gdLst/>
                <a:ahLst/>
                <a:cxnLst>
                  <a:cxn ang="0">
                    <a:pos x="412" y="0"/>
                  </a:cxn>
                  <a:cxn ang="0">
                    <a:pos x="94" y="155"/>
                  </a:cxn>
                  <a:cxn ang="0">
                    <a:pos x="0" y="610"/>
                  </a:cxn>
                </a:cxnLst>
                <a:rect l="0" t="0" r="r" b="b"/>
                <a:pathLst>
                  <a:path w="412" h="610">
                    <a:moveTo>
                      <a:pt x="412" y="0"/>
                    </a:moveTo>
                    <a:cubicBezTo>
                      <a:pt x="287" y="26"/>
                      <a:pt x="163" y="53"/>
                      <a:pt x="94" y="155"/>
                    </a:cubicBezTo>
                    <a:cubicBezTo>
                      <a:pt x="25" y="257"/>
                      <a:pt x="12" y="433"/>
                      <a:pt x="0" y="610"/>
                    </a:cubicBezTo>
                  </a:path>
                </a:pathLst>
              </a:custGeom>
              <a:noFill/>
              <a:ln w="9525" cap="flat" cmpd="sng">
                <a:solidFill>
                  <a:schemeClr val="tx1"/>
                </a:solidFill>
                <a:prstDash val="solid"/>
                <a:round/>
                <a:headEnd type="none" w="med" len="med"/>
                <a:tailEnd type="triangle" w="med" len="med"/>
              </a:ln>
              <a:effectLst/>
            </p:spPr>
            <p:txBody>
              <a:bodyPr anchor="ctr"/>
              <a:lstStyle/>
              <a:p>
                <a:endParaRPr lang="en-US">
                  <a:latin typeface="Arial" panose="020B0604020202020204" pitchFamily="34" charset="0"/>
                  <a:cs typeface="Arial" panose="020B0604020202020204" pitchFamily="34" charset="0"/>
                </a:endParaRPr>
              </a:p>
            </p:txBody>
          </p:sp>
        </p:grpSp>
      </p:grpSp>
      <p:sp>
        <p:nvSpPr>
          <p:cNvPr id="37" name="TextBox 36"/>
          <p:cNvSpPr txBox="1"/>
          <p:nvPr/>
        </p:nvSpPr>
        <p:spPr>
          <a:xfrm>
            <a:off x="1856714" y="1362069"/>
            <a:ext cx="8475397" cy="830997"/>
          </a:xfrm>
          <a:prstGeom prst="rect">
            <a:avLst/>
          </a:prstGeom>
          <a:noFill/>
        </p:spPr>
        <p:txBody>
          <a:bodyPr wrap="none" rtlCol="0">
            <a:spAutoFit/>
          </a:bodyPr>
          <a:lstStyle/>
          <a:p>
            <a:r>
              <a:rPr lang="en-US" sz="2400" b="1" dirty="0"/>
              <a:t>To transfer signals from one clock domain to </a:t>
            </a:r>
            <a:r>
              <a:rPr lang="en-US" sz="2400" b="1" dirty="0" smtClean="0"/>
              <a:t>another,</a:t>
            </a:r>
            <a:br>
              <a:rPr lang="en-US" sz="2400" b="1" dirty="0" smtClean="0"/>
            </a:br>
            <a:r>
              <a:rPr lang="en-US" sz="2400" b="1" dirty="0" smtClean="0"/>
              <a:t>you </a:t>
            </a:r>
            <a:r>
              <a:rPr lang="en-US" sz="2400" b="1" dirty="0"/>
              <a:t>need clock-domain crossing (CDC) </a:t>
            </a:r>
            <a:r>
              <a:rPr lang="en-US" sz="2400" b="1" dirty="0" smtClean="0"/>
              <a:t>logic</a:t>
            </a:r>
            <a:endParaRPr lang="en-US" sz="2400" b="1" dirty="0"/>
          </a:p>
        </p:txBody>
      </p:sp>
      <p:sp>
        <p:nvSpPr>
          <p:cNvPr id="38" name="TextBox 37"/>
          <p:cNvSpPr txBox="1"/>
          <p:nvPr/>
        </p:nvSpPr>
        <p:spPr>
          <a:xfrm>
            <a:off x="300198" y="5329535"/>
            <a:ext cx="11588429" cy="461665"/>
          </a:xfrm>
          <a:prstGeom prst="rect">
            <a:avLst/>
          </a:prstGeom>
          <a:noFill/>
        </p:spPr>
        <p:txBody>
          <a:bodyPr wrap="none" rtlCol="0">
            <a:spAutoFit/>
          </a:bodyPr>
          <a:lstStyle/>
          <a:p>
            <a:pPr marL="0" indent="0">
              <a:buNone/>
            </a:pPr>
            <a:r>
              <a:rPr lang="en-US" sz="2400" b="1" dirty="0"/>
              <a:t>You CANNOT avoid violating setup and hold timing conditions in this logic</a:t>
            </a:r>
          </a:p>
        </p:txBody>
      </p:sp>
    </p:spTree>
    <p:extLst>
      <p:ext uri="{BB962C8B-B14F-4D97-AF65-F5344CB8AC3E}">
        <p14:creationId xmlns:p14="http://schemas.microsoft.com/office/powerpoint/2010/main" val="18808505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689858" y="1452736"/>
            <a:ext cx="4082662" cy="2299243"/>
          </a:xfrm>
          <a:prstGeom prst="rect">
            <a:avLst/>
          </a:prstGeom>
        </p:spPr>
      </p:pic>
      <p:sp>
        <p:nvSpPr>
          <p:cNvPr id="2" name="Title 1"/>
          <p:cNvSpPr>
            <a:spLocks noGrp="1"/>
          </p:cNvSpPr>
          <p:nvPr>
            <p:ph type="title"/>
          </p:nvPr>
        </p:nvSpPr>
        <p:spPr/>
        <p:txBody>
          <a:bodyPr rIns="0"/>
          <a:lstStyle/>
          <a:p>
            <a:r>
              <a:rPr lang="en-US" sz="3000" dirty="0"/>
              <a:t>Why </a:t>
            </a:r>
            <a:r>
              <a:rPr lang="en-US" sz="3000" dirty="0" smtClean="0"/>
              <a:t>are we here?</a:t>
            </a:r>
            <a:endParaRPr lang="en-US" sz="3000" dirty="0"/>
          </a:p>
        </p:txBody>
      </p:sp>
      <p:sp>
        <p:nvSpPr>
          <p:cNvPr id="5" name="Slide Number Placeholder 4"/>
          <p:cNvSpPr>
            <a:spLocks noGrp="1"/>
          </p:cNvSpPr>
          <p:nvPr>
            <p:ph type="sldNum" sz="quarter" idx="11"/>
          </p:nvPr>
        </p:nvSpPr>
        <p:spPr/>
        <p:txBody>
          <a:bodyPr/>
          <a:lstStyle/>
          <a:p>
            <a:fld id="{B8EE6C0D-8D49-4EF2-B5AB-91C9339EB8BA}" type="slidenum">
              <a:rPr lang="en-US" smtClean="0"/>
              <a:pPr/>
              <a:t>8</a:t>
            </a:fld>
            <a:endParaRPr lang="en-US" dirty="0"/>
          </a:p>
        </p:txBody>
      </p:sp>
      <p:sp>
        <p:nvSpPr>
          <p:cNvPr id="6" name="TextBox 5"/>
          <p:cNvSpPr txBox="1"/>
          <p:nvPr/>
        </p:nvSpPr>
        <p:spPr>
          <a:xfrm>
            <a:off x="2065905" y="4800600"/>
            <a:ext cx="8057014" cy="400110"/>
          </a:xfrm>
          <a:prstGeom prst="rect">
            <a:avLst/>
          </a:prstGeom>
          <a:noFill/>
        </p:spPr>
        <p:txBody>
          <a:bodyPr wrap="none" rtlCol="0">
            <a:spAutoFit/>
          </a:bodyPr>
          <a:lstStyle/>
          <a:p>
            <a:r>
              <a:rPr lang="en-US" sz="2000" b="1" dirty="0" smtClean="0"/>
              <a:t>If a clock signal is “metastable” the chip can’t run </a:t>
            </a:r>
            <a:r>
              <a:rPr lang="en-US" sz="2000" b="1" dirty="0" smtClean="0">
                <a:sym typeface="Wingdings" panose="05000000000000000000" pitchFamily="2" charset="2"/>
              </a:rPr>
              <a:t> Re-spin!</a:t>
            </a:r>
            <a:endParaRPr lang="en-US" sz="2000" b="1" dirty="0"/>
          </a:p>
        </p:txBody>
      </p:sp>
      <p:sp>
        <p:nvSpPr>
          <p:cNvPr id="10" name="Rounded Rectangle 9"/>
          <p:cNvSpPr/>
          <p:nvPr/>
        </p:nvSpPr>
        <p:spPr>
          <a:xfrm>
            <a:off x="8375433" y="2041516"/>
            <a:ext cx="343442" cy="1212714"/>
          </a:xfrm>
          <a:prstGeom prst="roundRect">
            <a:avLst>
              <a:gd name="adj" fmla="val 4667"/>
            </a:avLst>
          </a:prstGeom>
          <a:noFill/>
          <a:ln w="38100" cap="flat" cmpd="sng" algn="ctr">
            <a:solidFill>
              <a:srgbClr val="FFFF00"/>
            </a:solidFill>
            <a:prstDash val="solid"/>
          </a:ln>
          <a:effectLst>
            <a:outerShdw blurRad="25400" dist="25400" dir="2700000" algn="tl" rotWithShape="0">
              <a:prstClr val="black"/>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sp>
        <p:nvSpPr>
          <p:cNvPr id="11" name="Right Arrow 10"/>
          <p:cNvSpPr/>
          <p:nvPr/>
        </p:nvSpPr>
        <p:spPr>
          <a:xfrm>
            <a:off x="7289609" y="2346716"/>
            <a:ext cx="405027" cy="494442"/>
          </a:xfrm>
          <a:prstGeom prst="rightArrow">
            <a:avLst/>
          </a:prstGeom>
          <a:solidFill>
            <a:srgbClr val="C00000"/>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pic>
        <p:nvPicPr>
          <p:cNvPr id="12" name="Picture 4" descr="enter image description he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7876" y="1628948"/>
            <a:ext cx="2554090" cy="1929978"/>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4184171" y="2346716"/>
            <a:ext cx="643136" cy="494442"/>
          </a:xfrm>
          <a:prstGeom prst="rightArrow">
            <a:avLst/>
          </a:prstGeom>
          <a:solidFill>
            <a:srgbClr val="C00000"/>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ahoma"/>
              <a:ea typeface="+mn-ea"/>
              <a:cs typeface="+mn-cs"/>
            </a:endParaRPr>
          </a:p>
        </p:txBody>
      </p:sp>
      <p:pic>
        <p:nvPicPr>
          <p:cNvPr id="14" name="Picture 13"/>
          <p:cNvPicPr>
            <a:picLocks noChangeAspect="1"/>
          </p:cNvPicPr>
          <p:nvPr/>
        </p:nvPicPr>
        <p:blipFill>
          <a:blip r:embed="rId4"/>
          <a:stretch>
            <a:fillRect/>
          </a:stretch>
        </p:blipFill>
        <p:spPr>
          <a:xfrm>
            <a:off x="310064" y="1447800"/>
            <a:ext cx="4069920" cy="2292273"/>
          </a:xfrm>
          <a:prstGeom prst="rect">
            <a:avLst/>
          </a:prstGeom>
        </p:spPr>
      </p:pic>
      <p:sp>
        <p:nvSpPr>
          <p:cNvPr id="3" name="Rectangle 2"/>
          <p:cNvSpPr/>
          <p:nvPr/>
        </p:nvSpPr>
        <p:spPr>
          <a:xfrm>
            <a:off x="1350962" y="5511225"/>
            <a:ext cx="9486900" cy="584775"/>
          </a:xfrm>
          <a:prstGeom prst="rect">
            <a:avLst/>
          </a:prstGeom>
          <a:ln>
            <a:solidFill>
              <a:srgbClr val="D00023"/>
            </a:solidFill>
          </a:ln>
        </p:spPr>
        <p:txBody>
          <a:bodyPr wrap="square">
            <a:spAutoFit/>
          </a:bodyPr>
          <a:lstStyle/>
          <a:p>
            <a:r>
              <a:rPr lang="en-US" sz="3200" b="1" dirty="0"/>
              <a:t>1 in 4 </a:t>
            </a:r>
            <a:r>
              <a:rPr lang="en-US" sz="3200" b="1" dirty="0" smtClean="0"/>
              <a:t>FPGA </a:t>
            </a:r>
            <a:r>
              <a:rPr lang="en-US" sz="3200" b="1" dirty="0" smtClean="0"/>
              <a:t>re-spins </a:t>
            </a:r>
            <a:r>
              <a:rPr lang="en-US" sz="3200" b="1" dirty="0"/>
              <a:t>are </a:t>
            </a:r>
            <a:r>
              <a:rPr lang="en-US" sz="3200" b="1" dirty="0" smtClean="0"/>
              <a:t>caused </a:t>
            </a:r>
            <a:r>
              <a:rPr lang="en-US" sz="3200" b="1" dirty="0"/>
              <a:t>by CDC Bugs</a:t>
            </a:r>
          </a:p>
        </p:txBody>
      </p:sp>
      <p:sp>
        <p:nvSpPr>
          <p:cNvPr id="7" name="TextBox 6"/>
          <p:cNvSpPr txBox="1"/>
          <p:nvPr/>
        </p:nvSpPr>
        <p:spPr>
          <a:xfrm>
            <a:off x="287374" y="4098671"/>
            <a:ext cx="11614077" cy="400110"/>
          </a:xfrm>
          <a:prstGeom prst="rect">
            <a:avLst/>
          </a:prstGeom>
          <a:noFill/>
        </p:spPr>
        <p:txBody>
          <a:bodyPr wrap="none" rtlCol="0">
            <a:spAutoFit/>
          </a:bodyPr>
          <a:lstStyle/>
          <a:p>
            <a:r>
              <a:rPr lang="en-US" sz="2000" b="1" dirty="0" smtClean="0"/>
              <a:t>Multiple clock domains interconnected w/out “synchronizing” will scramble clock signals</a:t>
            </a:r>
            <a:endParaRPr lang="en-US" sz="2000" b="1" dirty="0"/>
          </a:p>
        </p:txBody>
      </p:sp>
    </p:spTree>
    <p:extLst>
      <p:ext uri="{BB962C8B-B14F-4D97-AF65-F5344CB8AC3E}">
        <p14:creationId xmlns:p14="http://schemas.microsoft.com/office/powerpoint/2010/main" val="2071622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a:t>
            </a:r>
            <a:r>
              <a:rPr lang="en-US" i="1" dirty="0" smtClean="0"/>
              <a:t>YOU</a:t>
            </a:r>
            <a:r>
              <a:rPr lang="en-US" dirty="0" smtClean="0"/>
              <a:t> need to worry about CDC?</a:t>
            </a:r>
            <a:endParaRPr lang="en-US" dirty="0"/>
          </a:p>
        </p:txBody>
      </p:sp>
      <p:sp>
        <p:nvSpPr>
          <p:cNvPr id="3" name="Content Placeholder 2"/>
          <p:cNvSpPr>
            <a:spLocks noGrp="1"/>
          </p:cNvSpPr>
          <p:nvPr>
            <p:ph idx="1"/>
          </p:nvPr>
        </p:nvSpPr>
        <p:spPr/>
        <p:txBody>
          <a:bodyPr/>
          <a:lstStyle/>
          <a:p>
            <a:r>
              <a:rPr lang="en-US" dirty="0" smtClean="0">
                <a:solidFill>
                  <a:schemeClr val="tx1"/>
                </a:solidFill>
              </a:rPr>
              <a:t>Re-</a:t>
            </a:r>
            <a:r>
              <a:rPr lang="en-US" dirty="0" err="1" smtClean="0">
                <a:solidFill>
                  <a:schemeClr val="tx1"/>
                </a:solidFill>
              </a:rPr>
              <a:t>convergance</a:t>
            </a:r>
            <a:endParaRPr lang="en-US" dirty="0" smtClean="0">
              <a:solidFill>
                <a:schemeClr val="tx1"/>
              </a:solidFill>
            </a:endParaRPr>
          </a:p>
          <a:p>
            <a:r>
              <a:rPr lang="en-US" dirty="0" smtClean="0">
                <a:solidFill>
                  <a:schemeClr val="tx1"/>
                </a:solidFill>
              </a:rPr>
              <a:t>Protocol checking</a:t>
            </a:r>
          </a:p>
          <a:p>
            <a:r>
              <a:rPr lang="en-US" dirty="0" smtClean="0">
                <a:solidFill>
                  <a:schemeClr val="tx1"/>
                </a:solidFill>
              </a:rPr>
              <a:t>Metastability </a:t>
            </a:r>
            <a:endParaRPr lang="en-US" dirty="0">
              <a:solidFill>
                <a:schemeClr val="tx1"/>
              </a:solidFill>
            </a:endParaRPr>
          </a:p>
        </p:txBody>
      </p:sp>
      <p:sp>
        <p:nvSpPr>
          <p:cNvPr id="4" name="Slide Number Placeholder 3"/>
          <p:cNvSpPr>
            <a:spLocks noGrp="1"/>
          </p:cNvSpPr>
          <p:nvPr>
            <p:ph type="sldNum" sz="quarter" idx="11"/>
          </p:nvPr>
        </p:nvSpPr>
        <p:spPr/>
        <p:txBody>
          <a:bodyPr/>
          <a:lstStyle/>
          <a:p>
            <a:fld id="{B8EE6C0D-8D49-4EF2-B5AB-91C9339EB8BA}" type="slidenum">
              <a:rPr lang="en-US" smtClean="0"/>
              <a:pPr/>
              <a:t>9</a:t>
            </a:fld>
            <a:endParaRPr lang="en-US" dirty="0"/>
          </a:p>
        </p:txBody>
      </p:sp>
    </p:spTree>
    <p:extLst>
      <p:ext uri="{BB962C8B-B14F-4D97-AF65-F5344CB8AC3E}">
        <p14:creationId xmlns:p14="http://schemas.microsoft.com/office/powerpoint/2010/main" val="233621941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Title of Presentation Maximum Three Lines Aligned from the Bottom&amp;quot;&quot;/&gt;&lt;property id=&quot;20307&quot; value=&quot;266&quot;/&gt;&lt;/object&gt;&lt;object type=&quot;3&quot; unique_id=&quot;10005&quot;&gt;&lt;property id=&quot;20148&quot; value=&quot;5&quot;/&gt;&lt;property id=&quot;20300&quot; value=&quot;Slide 2 - &amp;quot;Titles Are Tahoma 30 pt, Bold, Flush Left, Initial Caps, Edit to Fit Two Lines Max.&amp;quot;&quot;/&gt;&lt;property id=&quot;20307&quot; value=&quot;259&quot;/&gt;&lt;/object&gt;&lt;object type=&quot;3&quot; unique_id=&quot;10006&quot;&gt;&lt;property id=&quot;20148&quot; value=&quot;5&quot;/&gt;&lt;property id=&quot;20300&quot; value=&quot;Slide 3 - &amp;quot;Titles Are Two Lines Maximum, Vertically Aligned from Bottom of Text Box&amp;quot;&quot;/&gt;&lt;property id=&quot;20307&quot; value=&quot;256&quot;/&gt;&lt;/object&gt;&lt;object type=&quot;3&quot; unique_id=&quot;10007&quot;&gt;&lt;property id=&quot;20148&quot; value=&quot;5&quot;/&gt;&lt;property id=&quot;20300&quot; value=&quot;Slide 4 - &amp;quot;Tips&amp;quot;&quot;/&gt;&lt;property id=&quot;20307&quot; value=&quot;272&quot;/&gt;&lt;/object&gt;&lt;object type=&quot;3&quot; unique_id=&quot;10008&quot;&gt;&lt;property id=&quot;20148&quot; value=&quot;5&quot;/&gt;&lt;property id=&quot;20300&quot; value=&quot;Slide 5 - &amp;quot;Tips&amp;quot;&quot;/&gt;&lt;property id=&quot;20307&quot; value=&quot;268&quot;/&gt;&lt;/object&gt;&lt;object type=&quot;3&quot; unique_id=&quot;10009&quot;&gt;&lt;property id=&quot;20148&quot; value=&quot;5&quot;/&gt;&lt;property id=&quot;20300&quot; value=&quot;Slide 6 - &amp;quot;TRANSITION OR &amp;#x0D;&amp;#x0A;SECTION HEADING  &amp;quot;&quot;/&gt;&lt;property id=&quot;20307&quot; value=&quot;260&quot;/&gt;&lt;/object&gt;&lt;object type=&quot;3&quot; unique_id=&quot;10010&quot;&gt;&lt;property id=&quot;20148&quot; value=&quot;5&quot;/&gt;&lt;property id=&quot;20300&quot; value=&quot;Slide 7 - &amp;quot;Graphic Tips&amp;quot;&quot;/&gt;&lt;property id=&quot;20307&quot; value=&quot;258&quot;/&gt;&lt;/object&gt;&lt;object type=&quot;3&quot; unique_id=&quot;10011&quot;&gt;&lt;property id=&quot;20148&quot; value=&quot;5&quot;/&gt;&lt;property id=&quot;20300&quot; value=&quot;Slide 8 - &amp;quot;Make your presentations easy to share&amp;quot;&quot;/&gt;&lt;property id=&quot;20307&quot; value=&quot;262&quot;/&gt;&lt;/object&gt;&lt;object type=&quot;3&quot; unique_id=&quot;10012&quot;&gt;&lt;property id=&quot;20148&quot; value=&quot;5&quot;/&gt;&lt;property id=&quot;20300&quot; value=&quot;Slide 9 - &amp;quot;Chart Slide&amp;quot;&quot;/&gt;&lt;property id=&quot;20307&quot; value=&quot;267&quot;/&gt;&lt;/object&gt;&lt;object type=&quot;3&quot; unique_id=&quot;10013&quot;&gt;&lt;property id=&quot;20148&quot; value=&quot;5&quot;/&gt;&lt;property id=&quot;20300&quot; value=&quot;Slide 10&quot;/&gt;&lt;property id=&quot;20307&quot; value=&quot;264&quot;/&gt;&lt;/object&gt;&lt;object type=&quot;3&quot; unique_id=&quot;10014&quot;&gt;&lt;property id=&quot;20148&quot; value=&quot;5&quot;/&gt;&lt;property id=&quot;20300&quot; value=&quot;Slide 12 - &amp;quot;A Few Basic Elements&amp;quot;&quot;/&gt;&lt;property id=&quot;20307&quot; value=&quot;269&quot;/&gt;&lt;/object&gt;&lt;object type=&quot;3&quot; unique_id=&quot;10015&quot;&gt;&lt;property id=&quot;20148&quot; value=&quot;5&quot;/&gt;&lt;property id=&quot;20300&quot; value=&quot;Slide 13 - &amp;quot;Example of Objectives &amp;amp; Results Slide&amp;quot;&quot;/&gt;&lt;property id=&quot;20307&quot; value=&quot;270&quot;/&gt;&lt;/object&gt;&lt;object type=&quot;3&quot; unique_id=&quot;10016&quot;&gt;&lt;property id=&quot;20148&quot; value=&quot;5&quot;/&gt;&lt;property id=&quot;20300&quot; value=&quot;Slide 14 - &amp;quot;Example of Objectives &amp;amp; Results Slide&amp;quot;&quot;/&gt;&lt;property id=&quot;20307&quot; value=&quot;271&quot;/&gt;&lt;/object&gt;&lt;object type=&quot;3&quot; unique_id=&quot;10152&quot;&gt;&lt;property id=&quot;20148&quot; value=&quot;5&quot;/&gt;&lt;property id=&quot;20300&quot; value=&quot;Slide 11 - &amp;quot;Title of Presentation Maximum Three Lines Aligned from the Bottom&amp;quot;&quot;/&gt;&lt;property id=&quot;20307&quot; value=&quot;273&quot;/&gt;&lt;/object&gt;&lt;/object&gt;&lt;/object&gt;&lt;/database&gt;"/>
  <p:tag name="SECTOMILLISECCONVERTED" val="1"/>
</p:tagLst>
</file>

<file path=ppt/theme/theme1.xml><?xml version="1.0" encoding="utf-8"?>
<a:theme xmlns:a="http://schemas.openxmlformats.org/drawingml/2006/main" name="Mentor_PP2007_Template_Corp_Rev-F2_mini">
  <a:themeElements>
    <a:clrScheme name="Mentor Template C April 2010">
      <a:dk1>
        <a:srgbClr val="333333"/>
      </a:dk1>
      <a:lt1>
        <a:srgbClr val="FFFFFF"/>
      </a:lt1>
      <a:dk2>
        <a:srgbClr val="333333"/>
      </a:dk2>
      <a:lt2>
        <a:srgbClr val="5F5F5F"/>
      </a:lt2>
      <a:accent1>
        <a:srgbClr val="3398FF"/>
      </a:accent1>
      <a:accent2>
        <a:srgbClr val="333399"/>
      </a:accent2>
      <a:accent3>
        <a:srgbClr val="009999"/>
      </a:accent3>
      <a:accent4>
        <a:srgbClr val="99CC00"/>
      </a:accent4>
      <a:accent5>
        <a:srgbClr val="AE67FF"/>
      </a:accent5>
      <a:accent6>
        <a:srgbClr val="F9A70F"/>
      </a:accent6>
      <a:hlink>
        <a:srgbClr val="1950FF"/>
      </a:hlink>
      <a:folHlink>
        <a:srgbClr val="EA0000"/>
      </a:folHlink>
    </a:clrScheme>
    <a:fontScheme name="Mentor2007  rev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9525" cap="flat" cmpd="sng" algn="ctr">
          <a:solidFill>
            <a:schemeClr val="bg1"/>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smtClean="0">
            <a:ln>
              <a:noFill/>
            </a:ln>
            <a:solidFill>
              <a:srgbClr val="FFFFFF"/>
            </a:solidFill>
            <a:effectLst/>
            <a:uLnTx/>
            <a:uFillTx/>
            <a:latin typeface="Tahoma"/>
            <a:ea typeface="+mn-ea"/>
            <a:cs typeface="+mn-cs"/>
          </a:defRPr>
        </a:defPPr>
      </a:lstStyle>
    </a:spDef>
    <a:lnDef>
      <a:spPr>
        <a:noFill/>
        <a:ln w="19050" cap="flat" cmpd="sng" algn="ctr">
          <a:solidFill>
            <a:schemeClr val="tx1"/>
          </a:solidFill>
          <a:prstDash val="solid"/>
          <a:tailEnd type="none"/>
        </a:ln>
        <a:effectLst/>
      </a:spPr>
      <a:bodyPr/>
      <a:lstStyle/>
    </a:lnDef>
    <a:txDef>
      <a:spPr>
        <a:noFill/>
      </a:spPr>
      <a:bodyPr wrap="square" rtlCol="0">
        <a:spAutoFit/>
      </a:bodyPr>
      <a:lstStyle>
        <a:defPPr>
          <a:defRPr sz="2000" dirty="0"/>
        </a:defPPr>
      </a:lstStyle>
    </a:txDef>
  </a:objectDefaults>
  <a:extraClrSchemeLst>
    <a:extraClrScheme>
      <a:clrScheme name="Default Design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3">
        <a:dk1>
          <a:srgbClr val="1C1C1C"/>
        </a:dk1>
        <a:lt1>
          <a:srgbClr val="FFFFFF"/>
        </a:lt1>
        <a:dk2>
          <a:srgbClr val="1C1C1C"/>
        </a:dk2>
        <a:lt2>
          <a:srgbClr val="808080"/>
        </a:lt2>
        <a:accent1>
          <a:srgbClr val="FFCC00"/>
        </a:accent1>
        <a:accent2>
          <a:srgbClr val="6666FF"/>
        </a:accent2>
        <a:accent3>
          <a:srgbClr val="FFFFFF"/>
        </a:accent3>
        <a:accent4>
          <a:srgbClr val="161616"/>
        </a:accent4>
        <a:accent5>
          <a:srgbClr val="FFE2AA"/>
        </a:accent5>
        <a:accent6>
          <a:srgbClr val="5C5CE7"/>
        </a:accent6>
        <a:hlink>
          <a:srgbClr val="FF6600"/>
        </a:hlink>
        <a:folHlink>
          <a:srgbClr val="00CC99"/>
        </a:folHlink>
      </a:clrScheme>
      <a:clrMap bg1="lt1" tx1="dk1" bg2="lt2" tx2="dk2" accent1="accent1" accent2="accent2" accent3="accent3" accent4="accent4" accent5="accent5" accent6="accent6" hlink="hlink" folHlink="folHlink"/>
    </a:extraClrScheme>
    <a:extraClrScheme>
      <a:clrScheme name="Default Design 4">
        <a:dk1>
          <a:srgbClr val="1C1C1C"/>
        </a:dk1>
        <a:lt1>
          <a:srgbClr val="FFFFFF"/>
        </a:lt1>
        <a:dk2>
          <a:srgbClr val="1C1C1C"/>
        </a:dk2>
        <a:lt2>
          <a:srgbClr val="808080"/>
        </a:lt2>
        <a:accent1>
          <a:srgbClr val="FF9900"/>
        </a:accent1>
        <a:accent2>
          <a:srgbClr val="333399"/>
        </a:accent2>
        <a:accent3>
          <a:srgbClr val="FFFFFF"/>
        </a:accent3>
        <a:accent4>
          <a:srgbClr val="161616"/>
        </a:accent4>
        <a:accent5>
          <a:srgbClr val="FFCAAA"/>
        </a:accent5>
        <a:accent6>
          <a:srgbClr val="2D2D8A"/>
        </a:accent6>
        <a:hlink>
          <a:srgbClr val="A50021"/>
        </a:hlink>
        <a:folHlink>
          <a:srgbClr val="009999"/>
        </a:folHlink>
      </a:clrScheme>
      <a:clrMap bg1="lt1" tx1="dk1" bg2="lt2" tx2="dk2" accent1="accent1" accent2="accent2" accent3="accent3" accent4="accent4" accent5="accent5" accent6="accent6" hlink="hlink" folHlink="folHlink"/>
    </a:extraClrScheme>
    <a:extraClrScheme>
      <a:clrScheme name="Default Design 5">
        <a:dk1>
          <a:srgbClr val="1C1C1C"/>
        </a:dk1>
        <a:lt1>
          <a:srgbClr val="FFFFFF"/>
        </a:lt1>
        <a:dk2>
          <a:srgbClr val="1C1C1C"/>
        </a:dk2>
        <a:lt2>
          <a:srgbClr val="808080"/>
        </a:lt2>
        <a:accent1>
          <a:srgbClr val="99CC00"/>
        </a:accent1>
        <a:accent2>
          <a:srgbClr val="008BEA"/>
        </a:accent2>
        <a:accent3>
          <a:srgbClr val="FFFFFF"/>
        </a:accent3>
        <a:accent4>
          <a:srgbClr val="161616"/>
        </a:accent4>
        <a:accent5>
          <a:srgbClr val="CAE2AA"/>
        </a:accent5>
        <a:accent6>
          <a:srgbClr val="007DD4"/>
        </a:accent6>
        <a:hlink>
          <a:srgbClr val="F9A70F"/>
        </a:hlink>
        <a:folHlink>
          <a:srgbClr val="EA0000"/>
        </a:folHlink>
      </a:clrScheme>
      <a:clrMap bg1="lt1" tx1="dk1" bg2="lt2" tx2="dk2" accent1="accent1" accent2="accent2" accent3="accent3" accent4="accent4" accent5="accent5" accent6="accent6" hlink="hlink" folHlink="folHlink"/>
    </a:extraClrScheme>
    <a:extraClrScheme>
      <a:clrScheme name="Default Design 6">
        <a:dk1>
          <a:srgbClr val="1C1C1C"/>
        </a:dk1>
        <a:lt1>
          <a:srgbClr val="FFFFFF"/>
        </a:lt1>
        <a:dk2>
          <a:srgbClr val="1C1C1C"/>
        </a:dk2>
        <a:lt2>
          <a:srgbClr val="808080"/>
        </a:lt2>
        <a:accent1>
          <a:srgbClr val="99CC00"/>
        </a:accent1>
        <a:accent2>
          <a:srgbClr val="008BEA"/>
        </a:accent2>
        <a:accent3>
          <a:srgbClr val="FFFFFF"/>
        </a:accent3>
        <a:accent4>
          <a:srgbClr val="161616"/>
        </a:accent4>
        <a:accent5>
          <a:srgbClr val="CAE2AA"/>
        </a:accent5>
        <a:accent6>
          <a:srgbClr val="007DD4"/>
        </a:accent6>
        <a:hlink>
          <a:srgbClr val="F9A70F"/>
        </a:hlink>
        <a:folHlink>
          <a:srgbClr val="BB0ED8"/>
        </a:folHlink>
      </a:clrScheme>
      <a:clrMap bg1="lt1" tx1="dk1" bg2="lt2" tx2="dk2" accent1="accent1" accent2="accent2" accent3="accent3" accent4="accent4" accent5="accent5" accent6="accent6" hlink="hlink" folHlink="folHlink"/>
    </a:extraClrScheme>
    <a:extraClrScheme>
      <a:clrScheme name="Default Design 7">
        <a:dk1>
          <a:srgbClr val="333333"/>
        </a:dk1>
        <a:lt1>
          <a:srgbClr val="FFFFFF"/>
        </a:lt1>
        <a:dk2>
          <a:srgbClr val="333333"/>
        </a:dk2>
        <a:lt2>
          <a:srgbClr val="5F5F5F"/>
        </a:lt2>
        <a:accent1>
          <a:srgbClr val="BBE0E3"/>
        </a:accent1>
        <a:accent2>
          <a:srgbClr val="333399"/>
        </a:accent2>
        <a:accent3>
          <a:srgbClr val="FFFFFF"/>
        </a:accent3>
        <a:accent4>
          <a:srgbClr val="2A2A2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8">
        <a:dk1>
          <a:srgbClr val="333333"/>
        </a:dk1>
        <a:lt1>
          <a:srgbClr val="FFFFFF"/>
        </a:lt1>
        <a:dk2>
          <a:srgbClr val="333333"/>
        </a:dk2>
        <a:lt2>
          <a:srgbClr val="5F5F5F"/>
        </a:lt2>
        <a:accent1>
          <a:srgbClr val="99CCFF"/>
        </a:accent1>
        <a:accent2>
          <a:srgbClr val="333399"/>
        </a:accent2>
        <a:accent3>
          <a:srgbClr val="FFFFFF"/>
        </a:accent3>
        <a:accent4>
          <a:srgbClr val="2A2A2A"/>
        </a:accent4>
        <a:accent5>
          <a:srgbClr val="CAE2F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16-9-CORP_Template.2017-04c" id="{7D4BE9D6-F207-4309-BCAF-8CBC6B364882}" vid="{BC33C676-337C-4250-A3C7-AEEBFB787BC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PPT-16-9-CORP_Template.2017-04b</Template>
  <TotalTime>20411</TotalTime>
  <Words>1789</Words>
  <Application>Microsoft Office PowerPoint</Application>
  <PresentationFormat>Custom</PresentationFormat>
  <Paragraphs>498</Paragraphs>
  <Slides>39</Slides>
  <Notes>15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1" baseType="lpstr">
      <vt:lpstr>Arial Unicode MS</vt:lpstr>
      <vt:lpstr>ＭＳ Ｐゴシック</vt:lpstr>
      <vt:lpstr>ＭＳ Ｐゴシック</vt:lpstr>
      <vt:lpstr>Arial</vt:lpstr>
      <vt:lpstr>Calibri</vt:lpstr>
      <vt:lpstr>굴림</vt:lpstr>
      <vt:lpstr>Tahoma</vt:lpstr>
      <vt:lpstr>Times New Roman</vt:lpstr>
      <vt:lpstr>Verdana</vt:lpstr>
      <vt:lpstr>Wingdings</vt:lpstr>
      <vt:lpstr>Mentor_PP2007_Template_Corp_Rev-F2_mini</vt:lpstr>
      <vt:lpstr>Equation</vt:lpstr>
      <vt:lpstr>Clock Domain Crossing, Why Should I be Concerned?</vt:lpstr>
      <vt:lpstr>Why CDC Verification is a Growing Problem: 10 or More Independent Clock Domains are Common</vt:lpstr>
      <vt:lpstr>1 in 4 ASIC Re-spins are Caused by Clocking Bugs</vt:lpstr>
      <vt:lpstr>Why CDC is a Growing Problem for FPGA Designers: 4 or More Independent Clock Domains are Common</vt:lpstr>
      <vt:lpstr>Even FPGA Users Are Suffering from Clocking Bugs</vt:lpstr>
      <vt:lpstr>Today’s Design Characteristics</vt:lpstr>
      <vt:lpstr>So, What’s The Problem With Clocking Signals?</vt:lpstr>
      <vt:lpstr>Why are we here?</vt:lpstr>
      <vt:lpstr>Why do YOU need to worry about CDC?</vt:lpstr>
      <vt:lpstr>Reconvergence</vt:lpstr>
      <vt:lpstr>Design for Reconvergence</vt:lpstr>
      <vt:lpstr>Single-Bit Reconvergence</vt:lpstr>
      <vt:lpstr>CDC Transfer Protocols</vt:lpstr>
      <vt:lpstr>Metastability Is Not Detected by RTL Simulation</vt:lpstr>
      <vt:lpstr>CDC Paths Cause Metastability</vt:lpstr>
      <vt:lpstr>Metastability Happens</vt:lpstr>
      <vt:lpstr>Manual ways to mitigate the effects of CDC</vt:lpstr>
      <vt:lpstr>CDC Synchronizers</vt:lpstr>
      <vt:lpstr>CDC Synchronizers (continued)</vt:lpstr>
      <vt:lpstr>Ad-Hoc methods</vt:lpstr>
      <vt:lpstr>Using automated solutions (Questa CDC) to uncover issues</vt:lpstr>
      <vt:lpstr>Questa Formal Solutions &amp; Apps Automated, Exhaustive Verification For Complex Challenges</vt:lpstr>
      <vt:lpstr>Questa Formal-Based Solutions &amp; Apps Automated, Exhaustive Verification For Each Project Phase</vt:lpstr>
      <vt:lpstr>What’s Driving Customer Adoption of Questa CDC?</vt:lpstr>
      <vt:lpstr>Questa CDC Advantages</vt:lpstr>
      <vt:lpstr>Questa CDC for FPGA Users</vt:lpstr>
      <vt:lpstr>Enhancing the Questa CDC + FPGA Workflow</vt:lpstr>
      <vt:lpstr>Questa CDC ASIC Workflow</vt:lpstr>
      <vt:lpstr>Wide Spectrum of Synchronizers for Solving Any CDC Issues</vt:lpstr>
      <vt:lpstr>Hierarchical CDC Analysis</vt:lpstr>
      <vt:lpstr>CDC Enhanced Reporting and Debugging</vt:lpstr>
      <vt:lpstr>Questa CDC Generates Automatic Protocol Checks</vt:lpstr>
      <vt:lpstr>Questa CDC Protocol Assertion Flow</vt:lpstr>
      <vt:lpstr>Questa CDC Protocol Verification Details</vt:lpstr>
      <vt:lpstr>Questa CDC Driving Formal or  Simulation-Based Protocol Verification</vt:lpstr>
      <vt:lpstr>Dynamic CDC Analysis for Verifying Resiliency</vt:lpstr>
      <vt:lpstr>CDC Errors are Painful!</vt:lpstr>
      <vt:lpstr>Questa CDC Summary The industry benchmark for CDC verification</vt:lpstr>
      <vt:lpstr>PowerPoint Presentation</vt:lpstr>
    </vt:vector>
  </TitlesOfParts>
  <Company>Mentor Graphics</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Title – 42pt, Three Lines Max. Anchor: Bottom Left</dc:title>
  <dc:subject>Corporate template, 2017</dc:subject>
  <dc:creator>Hupcey, Joe</dc:creator>
  <cp:lastModifiedBy>Dominic Lucido</cp:lastModifiedBy>
  <cp:revision>56</cp:revision>
  <cp:lastPrinted>2017-04-04T15:57:49Z</cp:lastPrinted>
  <dcterms:created xsi:type="dcterms:W3CDTF">2017-04-07T22:11:19Z</dcterms:created>
  <dcterms:modified xsi:type="dcterms:W3CDTF">2019-12-05T12:51:30Z</dcterms:modified>
</cp:coreProperties>
</file>